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  <p:sldMasterId id="2147483937" r:id="rId2"/>
  </p:sldMasterIdLst>
  <p:notesMasterIdLst>
    <p:notesMasterId r:id="rId16"/>
  </p:notesMasterIdLst>
  <p:sldIdLst>
    <p:sldId id="261" r:id="rId3"/>
    <p:sldId id="454" r:id="rId4"/>
    <p:sldId id="455" r:id="rId5"/>
    <p:sldId id="456" r:id="rId6"/>
    <p:sldId id="458" r:id="rId7"/>
    <p:sldId id="460" r:id="rId8"/>
    <p:sldId id="462" r:id="rId9"/>
    <p:sldId id="430" r:id="rId10"/>
    <p:sldId id="431" r:id="rId11"/>
    <p:sldId id="376" r:id="rId12"/>
    <p:sldId id="437" r:id="rId13"/>
    <p:sldId id="463" r:id="rId14"/>
    <p:sldId id="41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770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F091CA-F0B5-4828-944E-7308C58B1F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AC8F9F-979C-4ED8-92EE-42A331013344}">
      <dgm:prSet custT="1"/>
      <dgm:spPr>
        <a:solidFill>
          <a:srgbClr val="00B0F0"/>
        </a:solidFill>
      </dgm:spPr>
      <dgm:t>
        <a:bodyPr/>
        <a:lstStyle/>
        <a:p>
          <a:pPr algn="ctr" rtl="0"/>
          <a:r>
            <a:rPr lang="uz-Cyrl-UZ" sz="2600" b="1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Коррупцияга қарши курашиш </a:t>
          </a:r>
          <a:r>
            <a:rPr lang="en-US" sz="2600" b="1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uz-Cyrl-UZ" sz="2600" b="1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иёсатининг асосий элементлари</a:t>
          </a:r>
          <a:endParaRPr lang="uz-Cyrl-UZ" sz="2600" b="1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D035CF-226B-4F1F-8251-51DA9666C8A0}" type="parTrans" cxnId="{FB46B4D2-1F7B-446D-A480-CD78CB010762}">
      <dgm:prSet/>
      <dgm:spPr/>
      <dgm:t>
        <a:bodyPr/>
        <a:lstStyle/>
        <a:p>
          <a:endParaRPr lang="ru-RU"/>
        </a:p>
      </dgm:t>
    </dgm:pt>
    <dgm:pt modelId="{87405254-795C-40E0-9A7E-3212143E1F93}" type="sibTrans" cxnId="{FB46B4D2-1F7B-446D-A480-CD78CB010762}">
      <dgm:prSet/>
      <dgm:spPr/>
      <dgm:t>
        <a:bodyPr/>
        <a:lstStyle/>
        <a:p>
          <a:endParaRPr lang="ru-RU"/>
        </a:p>
      </dgm:t>
    </dgm:pt>
    <dgm:pt modelId="{37E9A232-B617-4528-8760-1E7B17FCF785}" type="pres">
      <dgm:prSet presAssocID="{E6F091CA-F0B5-4828-944E-7308C58B1F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7CDEAB-A5FE-4F1C-9123-098FDF0EB583}" type="pres">
      <dgm:prSet presAssocID="{20AC8F9F-979C-4ED8-92EE-42A331013344}" presName="parentText" presStyleLbl="node1" presStyleIdx="0" presStyleCnt="1" custScaleY="243302" custLinFactNeighborY="-84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6A10DD-2EB5-4FF5-8E08-E06935C2CC83}" type="presOf" srcId="{20AC8F9F-979C-4ED8-92EE-42A331013344}" destId="{DE7CDEAB-A5FE-4F1C-9123-098FDF0EB583}" srcOrd="0" destOrd="0" presId="urn:microsoft.com/office/officeart/2005/8/layout/vList2"/>
    <dgm:cxn modelId="{581D62F6-8AB7-4C87-96DA-586E07F5DF21}" type="presOf" srcId="{E6F091CA-F0B5-4828-944E-7308C58B1F9F}" destId="{37E9A232-B617-4528-8760-1E7B17FCF785}" srcOrd="0" destOrd="0" presId="urn:microsoft.com/office/officeart/2005/8/layout/vList2"/>
    <dgm:cxn modelId="{FB46B4D2-1F7B-446D-A480-CD78CB010762}" srcId="{E6F091CA-F0B5-4828-944E-7308C58B1F9F}" destId="{20AC8F9F-979C-4ED8-92EE-42A331013344}" srcOrd="0" destOrd="0" parTransId="{E3D035CF-226B-4F1F-8251-51DA9666C8A0}" sibTransId="{87405254-795C-40E0-9A7E-3212143E1F93}"/>
    <dgm:cxn modelId="{F67C3E3D-42C5-4DC6-A30E-AB0D82E2AFBB}" type="presParOf" srcId="{37E9A232-B617-4528-8760-1E7B17FCF785}" destId="{DE7CDEAB-A5FE-4F1C-9123-098FDF0EB5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3C746F-CDD1-44E4-93EA-024931570E3E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482E242-F136-4543-8650-F8D9BC8D9460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 rtl="0">
            <a:lnSpc>
              <a:spcPct val="100000"/>
            </a:lnSpc>
          </a:pPr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ru-RU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Юқоридан</a:t>
          </a:r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қуйига</a:t>
          </a:r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муносабат</a:t>
          </a:r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 –  </a:t>
          </a:r>
          <a:r>
            <a:rPr lang="ru-RU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юқори</a:t>
          </a:r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даражада</a:t>
          </a:r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algn="ctr" rtl="0">
            <a:lnSpc>
              <a:spcPct val="100000"/>
            </a:lnSpc>
          </a:pPr>
          <a:r>
            <a:rPr lang="ru-RU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раҳбарлик</a:t>
          </a:r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намунаси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249BEB-E74F-4174-900B-D65A64C3C836}" type="sibTrans" cxnId="{6869DDED-99AE-439D-8DC6-B0E37D649996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7EB9D8-C92E-4879-9060-D97670E049CB}" type="parTrans" cxnId="{6869DDED-99AE-439D-8DC6-B0E37D649996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6A7B43-4CA7-49DA-9F0D-D017F2AF8B56}" type="pres">
      <dgm:prSet presAssocID="{E73C746F-CDD1-44E4-93EA-024931570E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110617-515E-49EB-B2C1-EDADA0F35BA8}" type="pres">
      <dgm:prSet presAssocID="{0482E242-F136-4543-8650-F8D9BC8D9460}" presName="parentText" presStyleLbl="node1" presStyleIdx="0" presStyleCnt="1" custScaleY="227852" custLinFactNeighborX="188" custLinFactNeighborY="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9DDED-99AE-439D-8DC6-B0E37D649996}" srcId="{E73C746F-CDD1-44E4-93EA-024931570E3E}" destId="{0482E242-F136-4543-8650-F8D9BC8D9460}" srcOrd="0" destOrd="0" parTransId="{5C7EB9D8-C92E-4879-9060-D97670E049CB}" sibTransId="{96249BEB-E74F-4174-900B-D65A64C3C836}"/>
    <dgm:cxn modelId="{1FD9441C-67AB-4914-945B-605D7DDD6DA8}" type="presOf" srcId="{E73C746F-CDD1-44E4-93EA-024931570E3E}" destId="{506A7B43-4CA7-49DA-9F0D-D017F2AF8B56}" srcOrd="0" destOrd="0" presId="urn:microsoft.com/office/officeart/2005/8/layout/vList2"/>
    <dgm:cxn modelId="{347CDAED-D883-4DA9-AADE-35676184FD75}" type="presOf" srcId="{0482E242-F136-4543-8650-F8D9BC8D9460}" destId="{58110617-515E-49EB-B2C1-EDADA0F35BA8}" srcOrd="0" destOrd="0" presId="urn:microsoft.com/office/officeart/2005/8/layout/vList2"/>
    <dgm:cxn modelId="{372B18E9-5924-48A3-9E1D-6D82876DE03D}" type="presParOf" srcId="{506A7B43-4CA7-49DA-9F0D-D017F2AF8B56}" destId="{58110617-515E-49EB-B2C1-EDADA0F35BA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D74760-B260-4A5B-BC48-5ECF41208C06}" type="doc">
      <dgm:prSet loTypeId="urn:microsoft.com/office/officeart/2005/8/layout/hList7#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DA1D55E-CF91-455D-83A5-10152E2F39EA}">
      <dgm:prSet custT="1"/>
      <dgm:spPr/>
      <dgm:t>
        <a:bodyPr/>
        <a:lstStyle/>
        <a:p>
          <a:pPr algn="just" rtl="0"/>
          <a:endParaRPr lang="uz-Cyrl-UZ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 rtl="0"/>
          <a:endParaRPr lang="uz-Cyrl-UZ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indent="176213" algn="just" rtl="0"/>
          <a:r>
            <a:rPr lang="uz-Cyrl-UZ" sz="1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Давлат органлари ва муассасалар раҳбарлари, шунингдек, ушбу органлар ва муассасалар таркибий бўлинмалари раҳбарлари ўзларига бўйсунувчилар, фуқаролар ва юридик шахслар билан муносабатлар ўрнатганда ҳалол, адолатли, мустақил хулқ-атвор намунасида бўлишлари керак</a:t>
          </a:r>
          <a:r>
            <a:rPr lang="uz-Cyrl-UZ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CF921A-0FE8-441F-846F-5AE3C82551C2}" type="parTrans" cxnId="{FE87C6BA-1ADB-423D-A022-597EF36818D5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CF2A7D-7E70-423C-9211-FECF4C8DFB6D}" type="sibTrans" cxnId="{FE87C6BA-1ADB-423D-A022-597EF36818D5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D24384-8088-432C-BE7D-13431A646F84}">
      <dgm:prSet custT="1"/>
      <dgm:spPr/>
      <dgm:t>
        <a:bodyPr/>
        <a:lstStyle/>
        <a:p>
          <a:pPr marL="85725" indent="0" algn="just" rtl="0">
            <a:lnSpc>
              <a:spcPct val="100000"/>
            </a:lnSpc>
            <a:spcAft>
              <a:spcPts val="0"/>
            </a:spcAft>
          </a:pPr>
          <a:endParaRPr lang="uz-Cyrl-UZ" sz="1050" dirty="0" smtClean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85725" indent="0" algn="just" rtl="0">
            <a:lnSpc>
              <a:spcPct val="100000"/>
            </a:lnSpc>
            <a:spcAft>
              <a:spcPts val="0"/>
            </a:spcAft>
          </a:pPr>
          <a:r>
            <a:rPr lang="uz-Cyrl-UZ" sz="1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</a:p>
        <a:p>
          <a:pPr marL="85725" indent="0" algn="just" rtl="0">
            <a:lnSpc>
              <a:spcPct val="100000"/>
            </a:lnSpc>
            <a:spcAft>
              <a:spcPts val="0"/>
            </a:spcAft>
          </a:pPr>
          <a:endParaRPr lang="uz-Cyrl-UZ" sz="1400" dirty="0" smtClean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85725" indent="0" algn="just" rtl="0">
            <a:lnSpc>
              <a:spcPct val="100000"/>
            </a:lnSpc>
            <a:spcAft>
              <a:spcPts val="0"/>
            </a:spcAft>
          </a:pPr>
          <a:endParaRPr lang="uz-Cyrl-UZ" sz="1400" dirty="0" smtClean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85725" indent="0" algn="just" rtl="0">
            <a:lnSpc>
              <a:spcPct val="100000"/>
            </a:lnSpc>
            <a:spcAft>
              <a:spcPts val="0"/>
            </a:spcAft>
          </a:pPr>
          <a:endParaRPr lang="uz-Cyrl-UZ" sz="1400" dirty="0" smtClean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85725" indent="0" algn="just" rtl="0">
            <a:lnSpc>
              <a:spcPct val="100000"/>
            </a:lnSpc>
            <a:spcAft>
              <a:spcPts val="0"/>
            </a:spcAft>
          </a:pPr>
          <a:r>
            <a:rPr lang="uz-Cyrl-UZ" sz="1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</a:p>
        <a:p>
          <a:pPr marL="85725" indent="0" algn="just" rtl="0">
            <a:lnSpc>
              <a:spcPct val="100000"/>
            </a:lnSpc>
            <a:spcAft>
              <a:spcPts val="0"/>
            </a:spcAft>
          </a:pPr>
          <a:r>
            <a:rPr lang="uz-Cyrl-UZ" sz="1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Давлат органлари ва муассасалари раҳбарлари коррупцияга қарши курашиш самарали тизимни яратиш ва амалга оширишда қуйидагиларни намойиш этадилар: </a:t>
          </a:r>
        </a:p>
        <a:p>
          <a:pPr marL="85725" indent="0" algn="just" rtl="0">
            <a:lnSpc>
              <a:spcPct val="100000"/>
            </a:lnSpc>
            <a:spcAft>
              <a:spcPts val="0"/>
            </a:spcAft>
          </a:pPr>
          <a:r>
            <a:rPr lang="uz-Cyrl-UZ" sz="1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*давлат органлари ва муассасалари фаолиятининг хавф-хатарга эга функциялари (йўналишлари) бўйича самарали чора-тадбирлар ва тартибларни жорий этиш, коррупцияга қарши курашиш дастури/йўл харитасини ишлаб чиқиш ва унинг ижросини назорат қилиш;</a:t>
          </a:r>
        </a:p>
        <a:p>
          <a:pPr marL="85725" indent="0" algn="just" rtl="0">
            <a:lnSpc>
              <a:spcPct val="100000"/>
            </a:lnSpc>
            <a:spcAft>
              <a:spcPts val="0"/>
            </a:spcAft>
          </a:pPr>
          <a:r>
            <a:rPr lang="uz-Cyrl-UZ" sz="1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*ўз мансаб мажбуриятларини бажариш доирасида, ходимларда коррупциянинг барча шакллари ҳамда кўринишларига муросасиз муносабатни шакллантириш, коррупцияга қарши курашиш бўйича қонунчилик нормалари, қабул қилинган ички ҳужжатларга риоя қилиш ва ахлоқий хулқ-атвор юзасидан шахсан намуна бўлиши лозим</a:t>
          </a:r>
          <a:r>
            <a:rPr lang="uz-Cyrl-UZ" sz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EA69EF-5FF4-4EE2-90A2-A5ADFD414EDD}" type="parTrans" cxnId="{6B557C45-E0D8-4820-8440-78C3B300D6EE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A4F438-5A70-49D9-9747-9622EACA6C4E}" type="sibTrans" cxnId="{6B557C45-E0D8-4820-8440-78C3B300D6EE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E5D653-96E4-465D-8474-EFDD3408C402}" type="pres">
      <dgm:prSet presAssocID="{A9D74760-B260-4A5B-BC48-5ECF41208C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6E04BD-53C5-47E7-A20B-C95554D3F876}" type="pres">
      <dgm:prSet presAssocID="{A9D74760-B260-4A5B-BC48-5ECF41208C06}" presName="fgShape" presStyleLbl="fgShp" presStyleIdx="0" presStyleCnt="1" custScaleY="45997" custLinFactY="-107919" custLinFactNeighborX="-303" custLinFactNeighborY="-200000"/>
      <dgm:spPr/>
    </dgm:pt>
    <dgm:pt modelId="{A0DCEC83-A9DC-4959-9992-B0D78B7D709C}" type="pres">
      <dgm:prSet presAssocID="{A9D74760-B260-4A5B-BC48-5ECF41208C06}" presName="linComp" presStyleCnt="0"/>
      <dgm:spPr/>
    </dgm:pt>
    <dgm:pt modelId="{20D950EC-3BC6-4A14-9E50-E6A3E6A8B96E}" type="pres">
      <dgm:prSet presAssocID="{9DA1D55E-CF91-455D-83A5-10152E2F39EA}" presName="compNode" presStyleCnt="0"/>
      <dgm:spPr/>
    </dgm:pt>
    <dgm:pt modelId="{FF54D156-E80D-4834-AA4A-C0489DB553EE}" type="pres">
      <dgm:prSet presAssocID="{9DA1D55E-CF91-455D-83A5-10152E2F39EA}" presName="bkgdShape" presStyleLbl="node1" presStyleIdx="0" presStyleCnt="2" custScaleY="89851" custLinFactNeighborX="-87" custLinFactNeighborY="-6276"/>
      <dgm:spPr/>
      <dgm:t>
        <a:bodyPr/>
        <a:lstStyle/>
        <a:p>
          <a:endParaRPr lang="ru-RU"/>
        </a:p>
      </dgm:t>
    </dgm:pt>
    <dgm:pt modelId="{6423A015-E275-48F1-B9E0-43C7EFF08FCA}" type="pres">
      <dgm:prSet presAssocID="{9DA1D55E-CF91-455D-83A5-10152E2F39EA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7034D-051F-4E74-9E09-1B70C71041E1}" type="pres">
      <dgm:prSet presAssocID="{9DA1D55E-CF91-455D-83A5-10152E2F39EA}" presName="invisiNode" presStyleLbl="node1" presStyleIdx="0" presStyleCnt="2"/>
      <dgm:spPr/>
    </dgm:pt>
    <dgm:pt modelId="{6C3DBF02-C209-447B-B168-46762DF9A8DC}" type="pres">
      <dgm:prSet presAssocID="{9DA1D55E-CF91-455D-83A5-10152E2F39EA}" presName="imagNode" presStyleLbl="fgImgPlace1" presStyleIdx="0" presStyleCnt="2" custScaleX="114996" custScaleY="106927" custLinFactNeighborY="-1506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A8ECD0F-793F-4DC7-A0AA-D09EB8DAEF5A}" type="pres">
      <dgm:prSet presAssocID="{82CF2A7D-7E70-423C-9211-FECF4C8DFB6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3D7AA7A-D53F-4DBA-B95A-7767055E03B8}" type="pres">
      <dgm:prSet presAssocID="{DAD24384-8088-432C-BE7D-13431A646F84}" presName="compNode" presStyleCnt="0"/>
      <dgm:spPr/>
    </dgm:pt>
    <dgm:pt modelId="{4645EAF0-75D9-43B9-BCFA-9579E19F0473}" type="pres">
      <dgm:prSet presAssocID="{DAD24384-8088-432C-BE7D-13431A646F84}" presName="bkgdShape" presStyleLbl="node1" presStyleIdx="1" presStyleCnt="2" custScaleY="90240" custLinFactNeighborX="87" custLinFactNeighborY="-6114"/>
      <dgm:spPr/>
      <dgm:t>
        <a:bodyPr/>
        <a:lstStyle/>
        <a:p>
          <a:endParaRPr lang="ru-RU"/>
        </a:p>
      </dgm:t>
    </dgm:pt>
    <dgm:pt modelId="{469D2DCE-562A-4B79-809E-C3FD07E4924A}" type="pres">
      <dgm:prSet presAssocID="{DAD24384-8088-432C-BE7D-13431A646F84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E21410-736C-49C6-AE5B-892DA02F2675}" type="pres">
      <dgm:prSet presAssocID="{DAD24384-8088-432C-BE7D-13431A646F84}" presName="invisiNode" presStyleLbl="node1" presStyleIdx="1" presStyleCnt="2"/>
      <dgm:spPr/>
    </dgm:pt>
    <dgm:pt modelId="{C7416C74-18C8-4D01-9F86-0B159330098C}" type="pres">
      <dgm:prSet presAssocID="{DAD24384-8088-432C-BE7D-13431A646F84}" presName="imagNode" presStyleLbl="fgImgPlace1" presStyleIdx="1" presStyleCnt="2" custScaleX="116406" custScaleY="107508" custLinFactNeighborX="-7079" custLinFactNeighborY="-1248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9ED0A829-20BB-4616-A4B3-13F71A616A40}" type="presOf" srcId="{82CF2A7D-7E70-423C-9211-FECF4C8DFB6D}" destId="{2A8ECD0F-793F-4DC7-A0AA-D09EB8DAEF5A}" srcOrd="0" destOrd="0" presId="urn:microsoft.com/office/officeart/2005/8/layout/hList7#1"/>
    <dgm:cxn modelId="{FE87C6BA-1ADB-423D-A022-597EF36818D5}" srcId="{A9D74760-B260-4A5B-BC48-5ECF41208C06}" destId="{9DA1D55E-CF91-455D-83A5-10152E2F39EA}" srcOrd="0" destOrd="0" parTransId="{3FCF921A-0FE8-441F-846F-5AE3C82551C2}" sibTransId="{82CF2A7D-7E70-423C-9211-FECF4C8DFB6D}"/>
    <dgm:cxn modelId="{A6BDE53C-E3A0-4698-AE97-8F6370B049BA}" type="presOf" srcId="{9DA1D55E-CF91-455D-83A5-10152E2F39EA}" destId="{6423A015-E275-48F1-B9E0-43C7EFF08FCA}" srcOrd="1" destOrd="0" presId="urn:microsoft.com/office/officeart/2005/8/layout/hList7#1"/>
    <dgm:cxn modelId="{AEEFC449-024C-4D1B-9D5C-88183386F07D}" type="presOf" srcId="{DAD24384-8088-432C-BE7D-13431A646F84}" destId="{469D2DCE-562A-4B79-809E-C3FD07E4924A}" srcOrd="1" destOrd="0" presId="urn:microsoft.com/office/officeart/2005/8/layout/hList7#1"/>
    <dgm:cxn modelId="{5DAE5444-8462-4702-8022-3B23C7A40903}" type="presOf" srcId="{DAD24384-8088-432C-BE7D-13431A646F84}" destId="{4645EAF0-75D9-43B9-BCFA-9579E19F0473}" srcOrd="0" destOrd="0" presId="urn:microsoft.com/office/officeart/2005/8/layout/hList7#1"/>
    <dgm:cxn modelId="{0302982B-CC27-44AD-BB1D-7883D0555874}" type="presOf" srcId="{A9D74760-B260-4A5B-BC48-5ECF41208C06}" destId="{FDE5D653-96E4-465D-8474-EFDD3408C402}" srcOrd="0" destOrd="0" presId="urn:microsoft.com/office/officeart/2005/8/layout/hList7#1"/>
    <dgm:cxn modelId="{BED52C90-404E-4DFB-940A-ECD82CDE7686}" type="presOf" srcId="{9DA1D55E-CF91-455D-83A5-10152E2F39EA}" destId="{FF54D156-E80D-4834-AA4A-C0489DB553EE}" srcOrd="0" destOrd="0" presId="urn:microsoft.com/office/officeart/2005/8/layout/hList7#1"/>
    <dgm:cxn modelId="{6B557C45-E0D8-4820-8440-78C3B300D6EE}" srcId="{A9D74760-B260-4A5B-BC48-5ECF41208C06}" destId="{DAD24384-8088-432C-BE7D-13431A646F84}" srcOrd="1" destOrd="0" parTransId="{F7EA69EF-5FF4-4EE2-90A2-A5ADFD414EDD}" sibTransId="{42A4F438-5A70-49D9-9747-9622EACA6C4E}"/>
    <dgm:cxn modelId="{4DCB1DDB-1689-4C6A-BB5C-A20E3520F175}" type="presParOf" srcId="{FDE5D653-96E4-465D-8474-EFDD3408C402}" destId="{116E04BD-53C5-47E7-A20B-C95554D3F876}" srcOrd="0" destOrd="0" presId="urn:microsoft.com/office/officeart/2005/8/layout/hList7#1"/>
    <dgm:cxn modelId="{321410D0-0561-470B-AF1B-04907E7797A6}" type="presParOf" srcId="{FDE5D653-96E4-465D-8474-EFDD3408C402}" destId="{A0DCEC83-A9DC-4959-9992-B0D78B7D709C}" srcOrd="1" destOrd="0" presId="urn:microsoft.com/office/officeart/2005/8/layout/hList7#1"/>
    <dgm:cxn modelId="{8B93DE56-295D-49DE-A30B-0432E450F929}" type="presParOf" srcId="{A0DCEC83-A9DC-4959-9992-B0D78B7D709C}" destId="{20D950EC-3BC6-4A14-9E50-E6A3E6A8B96E}" srcOrd="0" destOrd="0" presId="urn:microsoft.com/office/officeart/2005/8/layout/hList7#1"/>
    <dgm:cxn modelId="{3441DE7F-685C-47A9-950D-08454D859C6C}" type="presParOf" srcId="{20D950EC-3BC6-4A14-9E50-E6A3E6A8B96E}" destId="{FF54D156-E80D-4834-AA4A-C0489DB553EE}" srcOrd="0" destOrd="0" presId="urn:microsoft.com/office/officeart/2005/8/layout/hList7#1"/>
    <dgm:cxn modelId="{8577F7C8-7A2D-40A0-AE9A-369E11692FC6}" type="presParOf" srcId="{20D950EC-3BC6-4A14-9E50-E6A3E6A8B96E}" destId="{6423A015-E275-48F1-B9E0-43C7EFF08FCA}" srcOrd="1" destOrd="0" presId="urn:microsoft.com/office/officeart/2005/8/layout/hList7#1"/>
    <dgm:cxn modelId="{8A2CB88B-9510-4E06-A6CA-B89626AC73CC}" type="presParOf" srcId="{20D950EC-3BC6-4A14-9E50-E6A3E6A8B96E}" destId="{2A87034D-051F-4E74-9E09-1B70C71041E1}" srcOrd="2" destOrd="0" presId="urn:microsoft.com/office/officeart/2005/8/layout/hList7#1"/>
    <dgm:cxn modelId="{A486E312-BB34-4811-9695-0D1202E06EAF}" type="presParOf" srcId="{20D950EC-3BC6-4A14-9E50-E6A3E6A8B96E}" destId="{6C3DBF02-C209-447B-B168-46762DF9A8DC}" srcOrd="3" destOrd="0" presId="urn:microsoft.com/office/officeart/2005/8/layout/hList7#1"/>
    <dgm:cxn modelId="{E5BF62D1-F28C-4BC1-8D5D-192C2E42D389}" type="presParOf" srcId="{A0DCEC83-A9DC-4959-9992-B0D78B7D709C}" destId="{2A8ECD0F-793F-4DC7-A0AA-D09EB8DAEF5A}" srcOrd="1" destOrd="0" presId="urn:microsoft.com/office/officeart/2005/8/layout/hList7#1"/>
    <dgm:cxn modelId="{2237FE97-4FA3-420B-B9F2-6F0F7458A184}" type="presParOf" srcId="{A0DCEC83-A9DC-4959-9992-B0D78B7D709C}" destId="{C3D7AA7A-D53F-4DBA-B95A-7767055E03B8}" srcOrd="2" destOrd="0" presId="urn:microsoft.com/office/officeart/2005/8/layout/hList7#1"/>
    <dgm:cxn modelId="{7FBA5988-7894-4ECC-A1D4-F8DE382C4404}" type="presParOf" srcId="{C3D7AA7A-D53F-4DBA-B95A-7767055E03B8}" destId="{4645EAF0-75D9-43B9-BCFA-9579E19F0473}" srcOrd="0" destOrd="0" presId="urn:microsoft.com/office/officeart/2005/8/layout/hList7#1"/>
    <dgm:cxn modelId="{7C829997-A85B-4D16-A997-FBB99CD9D12D}" type="presParOf" srcId="{C3D7AA7A-D53F-4DBA-B95A-7767055E03B8}" destId="{469D2DCE-562A-4B79-809E-C3FD07E4924A}" srcOrd="1" destOrd="0" presId="urn:microsoft.com/office/officeart/2005/8/layout/hList7#1"/>
    <dgm:cxn modelId="{CE8A2D5E-F451-45CB-8787-D241D5595132}" type="presParOf" srcId="{C3D7AA7A-D53F-4DBA-B95A-7767055E03B8}" destId="{32E21410-736C-49C6-AE5B-892DA02F2675}" srcOrd="2" destOrd="0" presId="urn:microsoft.com/office/officeart/2005/8/layout/hList7#1"/>
    <dgm:cxn modelId="{2C79C20D-04FC-42E3-AC9A-1431FAB92F0F}" type="presParOf" srcId="{C3D7AA7A-D53F-4DBA-B95A-7767055E03B8}" destId="{C7416C74-18C8-4D01-9F86-0B159330098C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3BF811-9CB2-47B3-AC40-C0612669E3E5}" type="doc">
      <dgm:prSet loTypeId="urn:microsoft.com/office/officeart/2008/layout/PictureAccentList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DD51A3-D5E6-4C13-92B1-AE6761D2011F}" type="pres">
      <dgm:prSet presAssocID="{E43BF811-9CB2-47B3-AC40-C0612669E3E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8AF09340-8D72-47A2-B39A-46EADF23AFF5}" type="presOf" srcId="{E43BF811-9CB2-47B3-AC40-C0612669E3E5}" destId="{13DD51A3-D5E6-4C13-92B1-AE6761D2011F}" srcOrd="0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A87503-F5F4-425B-9E7F-FC0850B09ED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AEAEAB-4FFD-47F0-AAF6-770D4960787D}">
      <dgm:prSet phldrT="[Текст]"/>
      <dgm:spPr>
        <a:solidFill>
          <a:srgbClr val="7030A0"/>
        </a:solidFill>
      </dgm:spPr>
      <dgm:t>
        <a:bodyPr/>
        <a:lstStyle/>
        <a:p>
          <a:r>
            <a:rPr lang="uz-Cyrl-UZ" b="1" dirty="0" smtClean="0"/>
            <a:t>Маҳалладаги хотин-қизлар фаолларининг иш фаолиятида манфаатлар тўқнашувлари юзага келиш эҳтимоли бўлган ҳолатлар</a:t>
          </a:r>
          <a:endParaRPr lang="ru-RU" dirty="0"/>
        </a:p>
      </dgm:t>
    </dgm:pt>
    <dgm:pt modelId="{D6D64DDB-1418-4D40-A516-A10307736129}" type="sibTrans" cxnId="{1C9D6928-F511-4E8F-AA62-4997966B35D5}">
      <dgm:prSet/>
      <dgm:spPr/>
      <dgm:t>
        <a:bodyPr/>
        <a:lstStyle/>
        <a:p>
          <a:endParaRPr lang="ru-RU"/>
        </a:p>
      </dgm:t>
    </dgm:pt>
    <dgm:pt modelId="{6E1389E5-BB8D-4AC4-BD6F-341084CBDA46}" type="parTrans" cxnId="{1C9D6928-F511-4E8F-AA62-4997966B35D5}">
      <dgm:prSet/>
      <dgm:spPr/>
      <dgm:t>
        <a:bodyPr/>
        <a:lstStyle/>
        <a:p>
          <a:endParaRPr lang="ru-RU"/>
        </a:p>
      </dgm:t>
    </dgm:pt>
    <dgm:pt modelId="{2B6D1BA7-CE8A-461B-9CE7-93D6FC7FD793}" type="pres">
      <dgm:prSet presAssocID="{92A87503-F5F4-425B-9E7F-FC0850B09ED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757976-E350-4095-8AB8-E48B36045B4A}" type="pres">
      <dgm:prSet presAssocID="{BFAEAEAB-4FFD-47F0-AAF6-770D4960787D}" presName="node" presStyleLbl="node1" presStyleIdx="0" presStyleCnt="1" custScaleX="94089" custScaleY="16140" custLinFactNeighborX="-153" custLinFactNeighborY="-34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B41E0A-FE8A-4D55-BB9F-E20F8E1BC976}" type="presOf" srcId="{BFAEAEAB-4FFD-47F0-AAF6-770D4960787D}" destId="{68757976-E350-4095-8AB8-E48B36045B4A}" srcOrd="0" destOrd="0" presId="urn:microsoft.com/office/officeart/2005/8/layout/default"/>
    <dgm:cxn modelId="{1C9D6928-F511-4E8F-AA62-4997966B35D5}" srcId="{92A87503-F5F4-425B-9E7F-FC0850B09EDE}" destId="{BFAEAEAB-4FFD-47F0-AAF6-770D4960787D}" srcOrd="0" destOrd="0" parTransId="{6E1389E5-BB8D-4AC4-BD6F-341084CBDA46}" sibTransId="{D6D64DDB-1418-4D40-A516-A10307736129}"/>
    <dgm:cxn modelId="{08118ED5-69A5-4DBB-8D63-F682E15B99D6}" type="presOf" srcId="{92A87503-F5F4-425B-9E7F-FC0850B09EDE}" destId="{2B6D1BA7-CE8A-461B-9CE7-93D6FC7FD793}" srcOrd="0" destOrd="0" presId="urn:microsoft.com/office/officeart/2005/8/layout/default"/>
    <dgm:cxn modelId="{BA1EC4C3-3D29-4FFD-9CA1-71F80E62DDB0}" type="presParOf" srcId="{2B6D1BA7-CE8A-461B-9CE7-93D6FC7FD793}" destId="{68757976-E350-4095-8AB8-E48B36045B4A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781E93-2FA4-407A-BF72-8C235A1E6B3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989703A-83AB-47BB-BF47-6929141C84B0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uz-Cyrl-UZ" sz="1800" dirty="0" smtClean="0"/>
            <a:t>Қорақалпоғистон Республикаси Вазирлар Кенгаши, вилоятлар ва Тошкент шаҳар ҳокимликлари томонидан </a:t>
          </a:r>
          <a:r>
            <a:rPr lang="uz-Cyrl-UZ" sz="1800" b="1" dirty="0" smtClean="0"/>
            <a:t>150 тадан</a:t>
          </a:r>
          <a:r>
            <a:rPr lang="uz-Cyrl-UZ" sz="1800" dirty="0" smtClean="0"/>
            <a:t> жами </a:t>
          </a:r>
          <a:r>
            <a:rPr lang="uz-Cyrl-UZ" sz="1800" b="1" dirty="0" smtClean="0"/>
            <a:t>2 100 нафар</a:t>
          </a:r>
          <a:r>
            <a:rPr lang="uz-Cyrl-UZ" sz="1800" dirty="0" smtClean="0"/>
            <a:t> эҳтиёжманд оила вакиллари, етим ёки ота-онасининг қарамоғидан маҳрум бўлган талаба хотин-қизларнинг </a:t>
          </a:r>
          <a:r>
            <a:rPr lang="uz-Cyrl-UZ" sz="1800" b="1" dirty="0" smtClean="0"/>
            <a:t>таълим контрактлари маҳаллий бюджетнинг қўшимча манбалари </a:t>
          </a:r>
          <a:r>
            <a:rPr lang="uz-Cyrl-UZ" sz="1800" dirty="0" smtClean="0"/>
            <a:t>ҳисобидан қайтариш шартисиз қоплаб бориш бўйича рўйхат шакллантириш    (</a:t>
          </a:r>
          <a:r>
            <a:rPr lang="uz-Cyrl-UZ" sz="1800" b="1" u="sng" dirty="0" smtClean="0"/>
            <a:t>ПФ-87, 2-банди , д-б.</a:t>
          </a:r>
          <a:r>
            <a:rPr lang="uz-Cyrl-UZ" sz="1800" dirty="0" smtClean="0"/>
            <a:t>)</a:t>
          </a:r>
          <a:endParaRPr lang="ru-RU" sz="1800" dirty="0"/>
        </a:p>
      </dgm:t>
    </dgm:pt>
    <dgm:pt modelId="{0C172A4F-496E-41DA-A3F6-6173F32CF1D3}" type="parTrans" cxnId="{8E1731D9-6482-4AF1-BBD5-804C170D714B}">
      <dgm:prSet/>
      <dgm:spPr/>
      <dgm:t>
        <a:bodyPr/>
        <a:lstStyle/>
        <a:p>
          <a:endParaRPr lang="ru-RU"/>
        </a:p>
      </dgm:t>
    </dgm:pt>
    <dgm:pt modelId="{B744A7AD-0D6F-4378-BE1E-0F1ADB64114F}" type="sibTrans" cxnId="{8E1731D9-6482-4AF1-BBD5-804C170D714B}">
      <dgm:prSet/>
      <dgm:spPr/>
      <dgm:t>
        <a:bodyPr/>
        <a:lstStyle/>
        <a:p>
          <a:endParaRPr lang="ru-RU"/>
        </a:p>
      </dgm:t>
    </dgm:pt>
    <dgm:pt modelId="{03930D5F-1FBB-4E39-8644-96904162C2A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z-Cyrl-UZ" sz="1800" b="1" dirty="0" smtClean="0"/>
            <a:t>хотин-қизларга ўз томорқасида гул ва мева-сабзавот етиштириш </a:t>
          </a:r>
          <a:br>
            <a:rPr lang="uz-Cyrl-UZ" sz="1800" b="1" dirty="0" smtClean="0"/>
          </a:br>
          <a:r>
            <a:rPr lang="uz-Cyrl-UZ" sz="1800" b="1" dirty="0" smtClean="0"/>
            <a:t>учун иссиқхона қуриш ёки чорвачилик, паррандачилик, балиқчилик ва асаларичиликни йўлга қўйиш учун 35 миллион сўмгача имтиёзли кредитлар ажратиш бўйича рўйхат шакллантириш (13-банди)</a:t>
          </a:r>
          <a:endParaRPr lang="ru-RU" sz="1800" b="1" dirty="0"/>
        </a:p>
      </dgm:t>
    </dgm:pt>
    <dgm:pt modelId="{547F2F3F-870B-43D5-B3D5-CAE6916A4E1F}" type="parTrans" cxnId="{59835CB1-A6A3-45F4-A5C8-D0AFBC5F8FAE}">
      <dgm:prSet/>
      <dgm:spPr/>
      <dgm:t>
        <a:bodyPr/>
        <a:lstStyle/>
        <a:p>
          <a:endParaRPr lang="ru-RU"/>
        </a:p>
      </dgm:t>
    </dgm:pt>
    <dgm:pt modelId="{685F3B8D-3B15-4DBC-A0B8-BF95D1A7F892}" type="sibTrans" cxnId="{59835CB1-A6A3-45F4-A5C8-D0AFBC5F8FAE}">
      <dgm:prSet/>
      <dgm:spPr/>
      <dgm:t>
        <a:bodyPr/>
        <a:lstStyle/>
        <a:p>
          <a:endParaRPr lang="ru-RU"/>
        </a:p>
      </dgm:t>
    </dgm:pt>
    <dgm:pt modelId="{BCDFFFF0-B2A4-48E6-A19E-B1D65B01744C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uz-Cyrl-UZ" sz="1800" b="1" dirty="0" smtClean="0"/>
            <a:t>уй-жой шароитларини яхшилашга муҳтож бўлган, шу жумладан, “Аёллар дафтари”, “Ёшлар дафтари” ва “Темир дафтар”га киритилган, етим ёки ота-онасининг қарамоғидан маҳрум бўлган вояга етган уй-жойга муҳтож хотин-қизларни ижара ҳуқуқи асосида вақтинчалик жойлаштириш учун ижтимоий уй-жойларни “Халқпарвар” комиссиялари билан келишган ҳолда иккиламчи уй-жой бозоридан сотиб олиш (15-банди)</a:t>
          </a:r>
          <a:endParaRPr lang="ru-RU" sz="1800" b="1" dirty="0"/>
        </a:p>
      </dgm:t>
    </dgm:pt>
    <dgm:pt modelId="{45CA429F-DD86-4398-B4EE-FF5C3EC9F2FD}" type="parTrans" cxnId="{A6B692BC-55B7-4FD6-AA71-F02F74687E71}">
      <dgm:prSet/>
      <dgm:spPr/>
      <dgm:t>
        <a:bodyPr/>
        <a:lstStyle/>
        <a:p>
          <a:endParaRPr lang="ru-RU"/>
        </a:p>
      </dgm:t>
    </dgm:pt>
    <dgm:pt modelId="{E83D1A19-9A8B-42AC-BF2D-AF2F1A8CCF90}" type="sibTrans" cxnId="{A6B692BC-55B7-4FD6-AA71-F02F74687E71}">
      <dgm:prSet/>
      <dgm:spPr/>
      <dgm:t>
        <a:bodyPr/>
        <a:lstStyle/>
        <a:p>
          <a:endParaRPr lang="ru-RU"/>
        </a:p>
      </dgm:t>
    </dgm:pt>
    <dgm:pt modelId="{87A696DD-3906-443C-B053-2248E19497AA}" type="pres">
      <dgm:prSet presAssocID="{E7781E93-2FA4-407A-BF72-8C235A1E6B34}" presName="linearFlow" presStyleCnt="0">
        <dgm:presLayoutVars>
          <dgm:dir/>
          <dgm:resizeHandles val="exact"/>
        </dgm:presLayoutVars>
      </dgm:prSet>
      <dgm:spPr/>
    </dgm:pt>
    <dgm:pt modelId="{2DED0E6C-790A-4A79-A7EB-EEE1E56ED6AA}" type="pres">
      <dgm:prSet presAssocID="{8989703A-83AB-47BB-BF47-6929141C84B0}" presName="composite" presStyleCnt="0"/>
      <dgm:spPr/>
    </dgm:pt>
    <dgm:pt modelId="{133E2A1D-D8AC-47B0-85DA-933FE037B439}" type="pres">
      <dgm:prSet presAssocID="{8989703A-83AB-47BB-BF47-6929141C84B0}" presName="imgShp" presStyleLbl="fgImgPlace1" presStyleIdx="0" presStyleCnt="3" custScaleX="157011" custScaleY="116922" custLinFactNeighborX="-89325" custLinFactNeighborY="-3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6A821D36-49BE-493B-970B-5F2B271A2125}" type="pres">
      <dgm:prSet presAssocID="{8989703A-83AB-47BB-BF47-6929141C84B0}" presName="txShp" presStyleLbl="node1" presStyleIdx="0" presStyleCnt="3" custScaleX="118945" custScaleY="126459" custLinFactNeighborX="9048" custLinFactNeighborY="-1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05B2A-DEB9-4A18-A9E9-4459B542B7FD}" type="pres">
      <dgm:prSet presAssocID="{B744A7AD-0D6F-4378-BE1E-0F1ADB64114F}" presName="spacing" presStyleCnt="0"/>
      <dgm:spPr/>
    </dgm:pt>
    <dgm:pt modelId="{0656AC83-BF0E-46F8-8158-5B6605C7EF05}" type="pres">
      <dgm:prSet presAssocID="{03930D5F-1FBB-4E39-8644-96904162C2A1}" presName="composite" presStyleCnt="0"/>
      <dgm:spPr/>
    </dgm:pt>
    <dgm:pt modelId="{86B699AC-0314-4246-A93B-51D988E7EA34}" type="pres">
      <dgm:prSet presAssocID="{03930D5F-1FBB-4E39-8644-96904162C2A1}" presName="imgShp" presStyleLbl="fgImgPlace1" presStyleIdx="1" presStyleCnt="3" custScaleX="156744" custScaleY="121045" custLinFactNeighborX="-88134" custLinFactNeighborY="-2803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6B9047FB-59BE-4C6B-ADC2-0716DCE96EF6}" type="pres">
      <dgm:prSet presAssocID="{03930D5F-1FBB-4E39-8644-96904162C2A1}" presName="txShp" presStyleLbl="node1" presStyleIdx="1" presStyleCnt="3" custScaleX="117462" custScaleY="112408" custLinFactNeighborX="9512" custLinFactNeighborY="-27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D3C86-B8AD-41B1-9CDC-B20815512A2A}" type="pres">
      <dgm:prSet presAssocID="{685F3B8D-3B15-4DBC-A0B8-BF95D1A7F892}" presName="spacing" presStyleCnt="0"/>
      <dgm:spPr/>
    </dgm:pt>
    <dgm:pt modelId="{0F7889A7-49CE-4D48-9801-61F60516A377}" type="pres">
      <dgm:prSet presAssocID="{BCDFFFF0-B2A4-48E6-A19E-B1D65B01744C}" presName="composite" presStyleCnt="0"/>
      <dgm:spPr/>
    </dgm:pt>
    <dgm:pt modelId="{96F71C92-FD4E-4950-B4B6-F1D0B148A59B}" type="pres">
      <dgm:prSet presAssocID="{BCDFFFF0-B2A4-48E6-A19E-B1D65B01744C}" presName="imgShp" presStyleLbl="fgImgPlace1" presStyleIdx="2" presStyleCnt="3" custScaleX="156430" custScaleY="123690" custLinFactNeighborX="-86772" custLinFactNeighborY="-5087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A88C24C-07CB-47CC-B76F-A5B81AE3A31D}" type="pres">
      <dgm:prSet presAssocID="{BCDFFFF0-B2A4-48E6-A19E-B1D65B01744C}" presName="txShp" presStyleLbl="node1" presStyleIdx="2" presStyleCnt="3" custScaleX="115911" custScaleY="138112" custLinFactNeighborX="9744" custLinFactNeighborY="-53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F43E0F-1669-41B0-BCCA-07600623777E}" type="presOf" srcId="{8989703A-83AB-47BB-BF47-6929141C84B0}" destId="{6A821D36-49BE-493B-970B-5F2B271A2125}" srcOrd="0" destOrd="0" presId="urn:microsoft.com/office/officeart/2005/8/layout/vList3"/>
    <dgm:cxn modelId="{59835CB1-A6A3-45F4-A5C8-D0AFBC5F8FAE}" srcId="{E7781E93-2FA4-407A-BF72-8C235A1E6B34}" destId="{03930D5F-1FBB-4E39-8644-96904162C2A1}" srcOrd="1" destOrd="0" parTransId="{547F2F3F-870B-43D5-B3D5-CAE6916A4E1F}" sibTransId="{685F3B8D-3B15-4DBC-A0B8-BF95D1A7F892}"/>
    <dgm:cxn modelId="{346FB061-FA57-4BDD-8EA7-80B55C189A5C}" type="presOf" srcId="{E7781E93-2FA4-407A-BF72-8C235A1E6B34}" destId="{87A696DD-3906-443C-B053-2248E19497AA}" srcOrd="0" destOrd="0" presId="urn:microsoft.com/office/officeart/2005/8/layout/vList3"/>
    <dgm:cxn modelId="{A6B692BC-55B7-4FD6-AA71-F02F74687E71}" srcId="{E7781E93-2FA4-407A-BF72-8C235A1E6B34}" destId="{BCDFFFF0-B2A4-48E6-A19E-B1D65B01744C}" srcOrd="2" destOrd="0" parTransId="{45CA429F-DD86-4398-B4EE-FF5C3EC9F2FD}" sibTransId="{E83D1A19-9A8B-42AC-BF2D-AF2F1A8CCF90}"/>
    <dgm:cxn modelId="{9355AF42-98CC-4F71-A22A-318565F3E408}" type="presOf" srcId="{BCDFFFF0-B2A4-48E6-A19E-B1D65B01744C}" destId="{5A88C24C-07CB-47CC-B76F-A5B81AE3A31D}" srcOrd="0" destOrd="0" presId="urn:microsoft.com/office/officeart/2005/8/layout/vList3"/>
    <dgm:cxn modelId="{8E1731D9-6482-4AF1-BBD5-804C170D714B}" srcId="{E7781E93-2FA4-407A-BF72-8C235A1E6B34}" destId="{8989703A-83AB-47BB-BF47-6929141C84B0}" srcOrd="0" destOrd="0" parTransId="{0C172A4F-496E-41DA-A3F6-6173F32CF1D3}" sibTransId="{B744A7AD-0D6F-4378-BE1E-0F1ADB64114F}"/>
    <dgm:cxn modelId="{C796EF2C-FFE0-4F54-85D9-3CFBD7087D58}" type="presOf" srcId="{03930D5F-1FBB-4E39-8644-96904162C2A1}" destId="{6B9047FB-59BE-4C6B-ADC2-0716DCE96EF6}" srcOrd="0" destOrd="0" presId="urn:microsoft.com/office/officeart/2005/8/layout/vList3"/>
    <dgm:cxn modelId="{296A73A7-38E8-4B9D-B844-A012D509F670}" type="presParOf" srcId="{87A696DD-3906-443C-B053-2248E19497AA}" destId="{2DED0E6C-790A-4A79-A7EB-EEE1E56ED6AA}" srcOrd="0" destOrd="0" presId="urn:microsoft.com/office/officeart/2005/8/layout/vList3"/>
    <dgm:cxn modelId="{1982FAC0-8062-4FAF-AD49-D360DB3F7338}" type="presParOf" srcId="{2DED0E6C-790A-4A79-A7EB-EEE1E56ED6AA}" destId="{133E2A1D-D8AC-47B0-85DA-933FE037B439}" srcOrd="0" destOrd="0" presId="urn:microsoft.com/office/officeart/2005/8/layout/vList3"/>
    <dgm:cxn modelId="{8D3A66D9-5B3A-4DB0-A490-64BA0505FF8E}" type="presParOf" srcId="{2DED0E6C-790A-4A79-A7EB-EEE1E56ED6AA}" destId="{6A821D36-49BE-493B-970B-5F2B271A2125}" srcOrd="1" destOrd="0" presId="urn:microsoft.com/office/officeart/2005/8/layout/vList3"/>
    <dgm:cxn modelId="{5979B313-A8A8-45DE-8762-4BF0F87B1FD5}" type="presParOf" srcId="{87A696DD-3906-443C-B053-2248E19497AA}" destId="{90E05B2A-DEB9-4A18-A9E9-4459B542B7FD}" srcOrd="1" destOrd="0" presId="urn:microsoft.com/office/officeart/2005/8/layout/vList3"/>
    <dgm:cxn modelId="{D83644B2-10CD-41CE-B516-04F75A3ED8E0}" type="presParOf" srcId="{87A696DD-3906-443C-B053-2248E19497AA}" destId="{0656AC83-BF0E-46F8-8158-5B6605C7EF05}" srcOrd="2" destOrd="0" presId="urn:microsoft.com/office/officeart/2005/8/layout/vList3"/>
    <dgm:cxn modelId="{BE84890E-9B4B-4F66-9937-979121528C93}" type="presParOf" srcId="{0656AC83-BF0E-46F8-8158-5B6605C7EF05}" destId="{86B699AC-0314-4246-A93B-51D988E7EA34}" srcOrd="0" destOrd="0" presId="urn:microsoft.com/office/officeart/2005/8/layout/vList3"/>
    <dgm:cxn modelId="{D2C8018E-EB72-41FC-8112-554679A5D01A}" type="presParOf" srcId="{0656AC83-BF0E-46F8-8158-5B6605C7EF05}" destId="{6B9047FB-59BE-4C6B-ADC2-0716DCE96EF6}" srcOrd="1" destOrd="0" presId="urn:microsoft.com/office/officeart/2005/8/layout/vList3"/>
    <dgm:cxn modelId="{ADD43641-E02C-4DBC-AFF6-5347CDD67A99}" type="presParOf" srcId="{87A696DD-3906-443C-B053-2248E19497AA}" destId="{267D3C86-B8AD-41B1-9CDC-B20815512A2A}" srcOrd="3" destOrd="0" presId="urn:microsoft.com/office/officeart/2005/8/layout/vList3"/>
    <dgm:cxn modelId="{DEC1B452-86E3-4516-8E4F-2775EDE8F505}" type="presParOf" srcId="{87A696DD-3906-443C-B053-2248E19497AA}" destId="{0F7889A7-49CE-4D48-9801-61F60516A377}" srcOrd="4" destOrd="0" presId="urn:microsoft.com/office/officeart/2005/8/layout/vList3"/>
    <dgm:cxn modelId="{3D7CF02A-F448-4D62-9817-C27BCF69ED02}" type="presParOf" srcId="{0F7889A7-49CE-4D48-9801-61F60516A377}" destId="{96F71C92-FD4E-4950-B4B6-F1D0B148A59B}" srcOrd="0" destOrd="0" presId="urn:microsoft.com/office/officeart/2005/8/layout/vList3"/>
    <dgm:cxn modelId="{A51CF407-69E8-4FFF-9018-A6EA4CAEE222}" type="presParOf" srcId="{0F7889A7-49CE-4D48-9801-61F60516A377}" destId="{5A88C24C-07CB-47CC-B76F-A5B81AE3A31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CDEAB-A5FE-4F1C-9123-098FDF0EB583}">
      <dsp:nvSpPr>
        <dsp:cNvPr id="0" name=""/>
        <dsp:cNvSpPr/>
      </dsp:nvSpPr>
      <dsp:spPr>
        <a:xfrm>
          <a:off x="0" y="5276"/>
          <a:ext cx="9825318" cy="710963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2600" b="1" kern="12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Коррупцияга қарши курашиш </a:t>
          </a:r>
          <a:r>
            <a:rPr lang="en-US" sz="2600" b="1" kern="12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uz-Cyrl-UZ" sz="2600" b="1" kern="12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иёсатининг асосий элементлари</a:t>
          </a:r>
          <a:endParaRPr lang="uz-Cyrl-UZ" sz="2600" b="1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06" y="39982"/>
        <a:ext cx="9755906" cy="641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10617-515E-49EB-B2C1-EDADA0F35BA8}">
      <dsp:nvSpPr>
        <dsp:cNvPr id="0" name=""/>
        <dsp:cNvSpPr/>
      </dsp:nvSpPr>
      <dsp:spPr>
        <a:xfrm>
          <a:off x="0" y="1040"/>
          <a:ext cx="9520518" cy="1091938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ru-RU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Юқоридан</a:t>
          </a: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қуйига</a:t>
          </a: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муносабат</a:t>
          </a: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 –  </a:t>
          </a:r>
          <a:r>
            <a:rPr lang="ru-RU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юқори</a:t>
          </a: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даражада</a:t>
          </a: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раҳбарлик</a:t>
          </a: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намунаси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304" y="54344"/>
        <a:ext cx="9413910" cy="985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4D156-E80D-4834-AA4A-C0489DB553EE}">
      <dsp:nvSpPr>
        <dsp:cNvPr id="0" name=""/>
        <dsp:cNvSpPr/>
      </dsp:nvSpPr>
      <dsp:spPr>
        <a:xfrm>
          <a:off x="17" y="71665"/>
          <a:ext cx="5681043" cy="4820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Cyrl-UZ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Cyrl-UZ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176213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8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Давлат органлари ва муассасалар раҳбарлари, шунингдек, ушбу органлар ва муассасалар таркибий бўлинмалари раҳбарлари ўзларига бўйсунувчилар, фуқаролар ва юридик шахслар билан муносабатлар ўрнатганда ҳалол, адолатли, мустақил хулқ-атвор намунасида бўлишлари керак</a:t>
          </a:r>
          <a:r>
            <a:rPr lang="uz-Cyrl-UZ" sz="16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" y="1999944"/>
        <a:ext cx="5681043" cy="1928279"/>
      </dsp:txXfrm>
    </dsp:sp>
    <dsp:sp modelId="{6C3DBF02-C209-447B-B168-46762DF9A8DC}">
      <dsp:nvSpPr>
        <dsp:cNvPr id="0" name=""/>
        <dsp:cNvSpPr/>
      </dsp:nvSpPr>
      <dsp:spPr>
        <a:xfrm>
          <a:off x="1818213" y="127097"/>
          <a:ext cx="2054536" cy="191037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5EAF0-75D9-43B9-BCFA-9579E19F0473}">
      <dsp:nvSpPr>
        <dsp:cNvPr id="0" name=""/>
        <dsp:cNvSpPr/>
      </dsp:nvSpPr>
      <dsp:spPr>
        <a:xfrm>
          <a:off x="5861377" y="64704"/>
          <a:ext cx="5681043" cy="48415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85725" lvl="0" indent="0" algn="just" defTabSz="466725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uz-Cyrl-UZ" sz="1050" kern="1200" dirty="0" smtClean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85725" lvl="0" indent="0" algn="just" defTabSz="466725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z-Cyrl-UZ" sz="14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</a:p>
        <a:p>
          <a:pPr marL="85725" lvl="0" indent="0" algn="just" defTabSz="466725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uz-Cyrl-UZ" sz="1400" kern="1200" dirty="0" smtClean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85725" lvl="0" indent="0" algn="just" defTabSz="466725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uz-Cyrl-UZ" sz="1400" kern="1200" dirty="0" smtClean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85725" lvl="0" indent="0" algn="just" defTabSz="466725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uz-Cyrl-UZ" sz="1400" kern="1200" dirty="0" smtClean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85725" lvl="0" indent="0" algn="just" defTabSz="466725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z-Cyrl-UZ" sz="14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</a:p>
        <a:p>
          <a:pPr marL="85725" lvl="0" indent="0" algn="just" defTabSz="466725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z-Cyrl-UZ" sz="14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Давлат органлари ва муассасалари раҳбарлари коррупцияга қарши курашиш самарали тизимни яратиш ва амалга оширишда қуйидагиларни намойиш этадилар: </a:t>
          </a:r>
        </a:p>
        <a:p>
          <a:pPr marL="85725" lvl="0" indent="0" algn="just" defTabSz="466725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z-Cyrl-UZ" sz="14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*давлат органлари ва муассасалари фаолиятининг хавф-хатарга эга функциялари (йўналишлари) бўйича самарали чора-тадбирлар ва тартибларни жорий этиш, коррупцияга қарши курашиш дастури/йўл харитасини ишлаб чиқиш ва унинг ижросини назорат қилиш;</a:t>
          </a:r>
        </a:p>
        <a:p>
          <a:pPr marL="85725" lvl="0" indent="0" algn="just" defTabSz="466725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z-Cyrl-UZ" sz="14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*ўз мансаб мажбуриятларини бажариш доирасида, ходимларда коррупциянинг барча шакллари ҳамда кўринишларига муросасиз муносабатни шакллантириш, коррупцияга қарши курашиш бўйича қонунчилик нормалари, қабул қилинган ички ҳужжатларга риоя қилиш ва ахлоқий хулқ-атвор юзасидан шахсан намуна бўлиши лозим</a:t>
          </a:r>
          <a:r>
            <a:rPr lang="uz-Cyrl-UZ" sz="12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61377" y="2001331"/>
        <a:ext cx="5681043" cy="1936627"/>
      </dsp:txXfrm>
    </dsp:sp>
    <dsp:sp modelId="{C7416C74-18C8-4D01-9F86-0B159330098C}">
      <dsp:nvSpPr>
        <dsp:cNvPr id="0" name=""/>
        <dsp:cNvSpPr/>
      </dsp:nvSpPr>
      <dsp:spPr>
        <a:xfrm>
          <a:off x="7530617" y="162749"/>
          <a:ext cx="2079728" cy="192075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E04BD-53C5-47E7-A20B-C95554D3F876}">
      <dsp:nvSpPr>
        <dsp:cNvPr id="0" name=""/>
        <dsp:cNvSpPr/>
      </dsp:nvSpPr>
      <dsp:spPr>
        <a:xfrm>
          <a:off x="429521" y="2031397"/>
          <a:ext cx="10619042" cy="370175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57976-E350-4095-8AB8-E48B36045B4A}">
      <dsp:nvSpPr>
        <dsp:cNvPr id="0" name=""/>
        <dsp:cNvSpPr/>
      </dsp:nvSpPr>
      <dsp:spPr>
        <a:xfrm>
          <a:off x="333138" y="0"/>
          <a:ext cx="11184547" cy="1151156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2800" b="1" kern="1200" dirty="0" smtClean="0"/>
            <a:t>Маҳалладаги хотин-қизлар фаолларининг иш фаолиятида манфаатлар тўқнашувлари юзага келиш эҳтимоли бўлган ҳолатлар</a:t>
          </a:r>
          <a:endParaRPr lang="ru-RU" sz="2800" kern="1200" dirty="0"/>
        </a:p>
      </dsp:txBody>
      <dsp:txXfrm>
        <a:off x="333138" y="0"/>
        <a:ext cx="11184547" cy="11511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21D36-49BE-493B-970B-5F2B271A2125}">
      <dsp:nvSpPr>
        <dsp:cNvPr id="0" name=""/>
        <dsp:cNvSpPr/>
      </dsp:nvSpPr>
      <dsp:spPr>
        <a:xfrm rot="10800000">
          <a:off x="2027134" y="0"/>
          <a:ext cx="9204042" cy="1538070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33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800" kern="1200" dirty="0" smtClean="0"/>
            <a:t>Қорақалпоғистон Республикаси Вазирлар Кенгаши, вилоятлар ва Тошкент шаҳар ҳокимликлари томонидан </a:t>
          </a:r>
          <a:r>
            <a:rPr lang="uz-Cyrl-UZ" sz="1800" b="1" kern="1200" dirty="0" smtClean="0"/>
            <a:t>150 тадан</a:t>
          </a:r>
          <a:r>
            <a:rPr lang="uz-Cyrl-UZ" sz="1800" kern="1200" dirty="0" smtClean="0"/>
            <a:t> жами </a:t>
          </a:r>
          <a:r>
            <a:rPr lang="uz-Cyrl-UZ" sz="1800" b="1" kern="1200" dirty="0" smtClean="0"/>
            <a:t>2 100 нафар</a:t>
          </a:r>
          <a:r>
            <a:rPr lang="uz-Cyrl-UZ" sz="1800" kern="1200" dirty="0" smtClean="0"/>
            <a:t> эҳтиёжманд оила вакиллари, етим ёки ота-онасининг қарамоғидан маҳрум бўлган талаба хотин-қизларнинг </a:t>
          </a:r>
          <a:r>
            <a:rPr lang="uz-Cyrl-UZ" sz="1800" b="1" kern="1200" dirty="0" smtClean="0"/>
            <a:t>таълим контрактлари маҳаллий бюджетнинг қўшимча манбалари </a:t>
          </a:r>
          <a:r>
            <a:rPr lang="uz-Cyrl-UZ" sz="1800" kern="1200" dirty="0" smtClean="0"/>
            <a:t>ҳисобидан қайтариш шартисиз қоплаб бориш бўйича рўйхат шакллантириш    (</a:t>
          </a:r>
          <a:r>
            <a:rPr lang="uz-Cyrl-UZ" sz="1800" b="1" u="sng" kern="1200" dirty="0" smtClean="0"/>
            <a:t>ПФ-87, 2-банди , д-б.</a:t>
          </a:r>
          <a:r>
            <a:rPr lang="uz-Cyrl-UZ" sz="1800" kern="1200" dirty="0" smtClean="0"/>
            <a:t>)</a:t>
          </a:r>
          <a:endParaRPr lang="ru-RU" sz="1800" kern="1200" dirty="0"/>
        </a:p>
      </dsp:txBody>
      <dsp:txXfrm rot="10800000">
        <a:off x="2411651" y="0"/>
        <a:ext cx="8819525" cy="1538070"/>
      </dsp:txXfrm>
    </dsp:sp>
    <dsp:sp modelId="{133E2A1D-D8AC-47B0-85DA-933FE037B439}">
      <dsp:nvSpPr>
        <dsp:cNvPr id="0" name=""/>
        <dsp:cNvSpPr/>
      </dsp:nvSpPr>
      <dsp:spPr>
        <a:xfrm>
          <a:off x="18727" y="58819"/>
          <a:ext cx="1909662" cy="142207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047FB-59BE-4C6B-ADC2-0716DCE96EF6}">
      <dsp:nvSpPr>
        <dsp:cNvPr id="0" name=""/>
        <dsp:cNvSpPr/>
      </dsp:nvSpPr>
      <dsp:spPr>
        <a:xfrm rot="10800000">
          <a:off x="2148294" y="1624557"/>
          <a:ext cx="9089286" cy="1367173"/>
        </a:xfrm>
        <a:prstGeom prst="homePlat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33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800" b="1" kern="1200" dirty="0" smtClean="0"/>
            <a:t>хотин-қизларга ўз томорқасида гул ва мева-сабзавот етиштириш </a:t>
          </a:r>
          <a:br>
            <a:rPr lang="uz-Cyrl-UZ" sz="1800" b="1" kern="1200" dirty="0" smtClean="0"/>
          </a:br>
          <a:r>
            <a:rPr lang="uz-Cyrl-UZ" sz="1800" b="1" kern="1200" dirty="0" smtClean="0"/>
            <a:t>учун иссиқхона қуриш ёки чорвачилик, паррандачилик, балиқчилик ва асаларичиликни йўлга қўйиш учун 35 миллион сўмгача имтиёзли кредитлар ажратиш бўйича рўйхат шакллантириш (13-банди)</a:t>
          </a:r>
          <a:endParaRPr lang="ru-RU" sz="1800" b="1" kern="1200" dirty="0"/>
        </a:p>
      </dsp:txBody>
      <dsp:txXfrm rot="10800000">
        <a:off x="2490087" y="1624557"/>
        <a:ext cx="8747493" cy="1367173"/>
      </dsp:txXfrm>
    </dsp:sp>
    <dsp:sp modelId="{86B699AC-0314-4246-A93B-51D988E7EA34}">
      <dsp:nvSpPr>
        <dsp:cNvPr id="0" name=""/>
        <dsp:cNvSpPr/>
      </dsp:nvSpPr>
      <dsp:spPr>
        <a:xfrm>
          <a:off x="62713" y="1561342"/>
          <a:ext cx="1906414" cy="147222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88C24C-07CB-47CC-B76F-A5B81AE3A31D}">
      <dsp:nvSpPr>
        <dsp:cNvPr id="0" name=""/>
        <dsp:cNvSpPr/>
      </dsp:nvSpPr>
      <dsp:spPr>
        <a:xfrm rot="10800000">
          <a:off x="2255304" y="3092160"/>
          <a:ext cx="8969269" cy="1679801"/>
        </a:xfrm>
        <a:prstGeom prst="homePlat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33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800" b="1" kern="1200" dirty="0" smtClean="0"/>
            <a:t>уй-жой шароитларини яхшилашга муҳтож бўлган, шу жумладан, “Аёллар дафтари”, “Ёшлар дафтари” ва “Темир дафтар”га киритилган, етим ёки ота-онасининг қарамоғидан маҳрум бўлган вояга етган уй-жойга муҳтож хотин-қизларни ижара ҳуқуқи асосида вақтинчалик жойлаштириш учун ижтимоий уй-жойларни “Халқпарвар” комиссиялари билан келишган ҳолда иккиламчи уй-жой бозоридан сотиб олиш (15-банди)</a:t>
          </a:r>
          <a:endParaRPr lang="ru-RU" sz="1800" b="1" kern="1200" dirty="0"/>
        </a:p>
      </dsp:txBody>
      <dsp:txXfrm rot="10800000">
        <a:off x="2675254" y="3092160"/>
        <a:ext cx="8549319" cy="1679801"/>
      </dsp:txXfrm>
    </dsp:sp>
    <dsp:sp modelId="{96F71C92-FD4E-4950-B4B6-F1D0B148A59B}">
      <dsp:nvSpPr>
        <dsp:cNvPr id="0" name=""/>
        <dsp:cNvSpPr/>
      </dsp:nvSpPr>
      <dsp:spPr>
        <a:xfrm>
          <a:off x="110238" y="3206622"/>
          <a:ext cx="1902595" cy="150439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85A78-C4EC-4217-B11E-325DCA9478CA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8C81B-65B4-4F16-8DBE-BF059FF192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97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8D2766-C49B-4C1A-9FEE-6F146754B0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55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8C81B-65B4-4F16-8DBE-BF059FF192C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553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4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5930DF0-104B-4293-A7F6-66AEFF3E6AF8}"/>
              </a:ext>
            </a:extLst>
          </p:cNvPr>
          <p:cNvGrpSpPr/>
          <p:nvPr userDrawn="1"/>
        </p:nvGrpSpPr>
        <p:grpSpPr>
          <a:xfrm>
            <a:off x="12554553" y="2"/>
            <a:ext cx="1647523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="" xmlns:a16="http://schemas.microsoft.com/office/drawing/2014/main" id="{9FDF5E90-AE29-4303-979F-161F791D98BB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r>
                <a:rPr lang="en-US" sz="1400">
                  <a:solidFill>
                    <a:srgbClr val="F7931F">
                      <a:lumMod val="50000"/>
                    </a:srgbClr>
                  </a:solidFill>
                </a:rPr>
                <a:t>To insert your own icons*:</a:t>
              </a:r>
            </a:p>
            <a:p>
              <a:endParaRPr lang="en-US" sz="1400">
                <a:solidFill>
                  <a:srgbClr val="F7931F">
                    <a:lumMod val="50000"/>
                  </a:srgbClr>
                </a:solidFill>
              </a:endParaRPr>
            </a:p>
            <a:p>
              <a:r>
                <a:rPr lang="en-US" sz="1400" b="1">
                  <a:solidFill>
                    <a:srgbClr val="F7931F">
                      <a:lumMod val="50000"/>
                    </a:srgbClr>
                  </a:solidFill>
                </a:rPr>
                <a:t>Insert</a:t>
              </a:r>
              <a:r>
                <a:rPr lang="en-US" sz="1400">
                  <a:solidFill>
                    <a:srgbClr val="F7931F">
                      <a:lumMod val="50000"/>
                    </a:srgbClr>
                  </a:solidFill>
                </a:rPr>
                <a:t> &gt;&gt; </a:t>
              </a:r>
              <a:r>
                <a:rPr lang="en-US" sz="1400" b="1">
                  <a:solidFill>
                    <a:srgbClr val="F7931F">
                      <a:lumMod val="50000"/>
                    </a:srgbClr>
                  </a:solidFill>
                </a:rPr>
                <a:t>Icons</a:t>
              </a:r>
            </a:p>
            <a:p>
              <a:endParaRPr lang="en-US" sz="1400">
                <a:solidFill>
                  <a:srgbClr val="F7931F">
                    <a:lumMod val="50000"/>
                  </a:srgbClr>
                </a:solidFill>
              </a:endParaRPr>
            </a:p>
            <a:p>
              <a:r>
                <a:rPr lang="en-US" sz="1200" i="1">
                  <a:solidFill>
                    <a:srgbClr val="F7931F">
                      <a:lumMod val="50000"/>
                    </a:srgbClr>
                  </a:solidFill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9C25032D-D31A-446E-BBAA-A896C50E8C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7506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7/5/2022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7/5/2022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7/5/2022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7/5/2022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AB47-9EB2-4939-8C4D-49E43EA843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70-C3F5-413C-8A16-17944593D7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7/5/2022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7/5/2022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7/5/2022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7/5/2022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21799" tIns="10900" bIns="1090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lIns="21799" tIns="10900" rIns="21799" bIns="10900"/>
          <a:lstStyle/>
          <a:p>
            <a:fld id="{A360F1D7-9643-4A35-88D4-ACA6BE6496A9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lIns="21799" tIns="10900" rIns="21799" bIns="10900"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lIns="21799" tIns="10900" rIns="21799" bIns="10900"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981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lIns="121917" tIns="60958" bIns="60958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xfrm>
            <a:off x="11296653" y="6216653"/>
            <a:ext cx="732367" cy="524933"/>
          </a:xfrm>
          <a:prstGeom prst="rect">
            <a:avLst/>
          </a:prstGeom>
          <a:ln/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7106F59E-73A0-4B01-AD10-CC1306D69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283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87E7E4-22B8-4563-90A9-82C2F2EE3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487"/>
            <a:ext cx="10515600" cy="3970476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D3D668-2187-49D6-94E7-BD02742A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0" y="6172203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57921"/>
                </a:solidFill>
              </a:defRPr>
            </a:lvl1pPr>
          </a:lstStyle>
          <a:p>
            <a:fld id="{18D9E8F6-4D81-4B3A-BC45-BBA4A1C9BD0F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CF5D45-ED52-47C3-9243-A1D3EB52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1" y="6172203"/>
            <a:ext cx="44704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5792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8AC4EA-A078-49A4-87BA-F66FC7D1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80000" y="6172203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57921"/>
                </a:solidFill>
              </a:defRPr>
            </a:lvl1pPr>
          </a:lstStyle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6CA7D016-7F3E-42AE-8E88-2831840D063A}"/>
              </a:ext>
            </a:extLst>
          </p:cNvPr>
          <p:cNvSpPr/>
          <p:nvPr userDrawn="1"/>
        </p:nvSpPr>
        <p:spPr>
          <a:xfrm>
            <a:off x="45125" y="-241"/>
            <a:ext cx="12146875" cy="1796838"/>
          </a:xfrm>
          <a:custGeom>
            <a:avLst/>
            <a:gdLst>
              <a:gd name="connsiteX0" fmla="*/ 0 w 12146874"/>
              <a:gd name="connsiteY0" fmla="*/ 0 h 1796838"/>
              <a:gd name="connsiteX1" fmla="*/ 12146874 w 12146874"/>
              <a:gd name="connsiteY1" fmla="*/ 0 h 1796838"/>
              <a:gd name="connsiteX2" fmla="*/ 12146874 w 12146874"/>
              <a:gd name="connsiteY2" fmla="*/ 1649741 h 1796838"/>
              <a:gd name="connsiteX3" fmla="*/ 11831094 w 12146874"/>
              <a:gd name="connsiteY3" fmla="*/ 1685569 h 1796838"/>
              <a:gd name="connsiteX4" fmla="*/ 9339861 w 12146874"/>
              <a:gd name="connsiteY4" fmla="*/ 1796838 h 1796838"/>
              <a:gd name="connsiteX5" fmla="*/ 387845 w 12146874"/>
              <a:gd name="connsiteY5" fmla="*/ 170064 h 179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6874" h="1796838">
                <a:moveTo>
                  <a:pt x="0" y="0"/>
                </a:moveTo>
                <a:lnTo>
                  <a:pt x="12146874" y="0"/>
                </a:lnTo>
                <a:lnTo>
                  <a:pt x="12146874" y="1649741"/>
                </a:lnTo>
                <a:lnTo>
                  <a:pt x="11831094" y="1685569"/>
                </a:lnTo>
                <a:cubicBezTo>
                  <a:pt x="11022500" y="1758683"/>
                  <a:pt x="10189983" y="1796838"/>
                  <a:pt x="9339861" y="1796838"/>
                </a:cubicBezTo>
                <a:cubicBezTo>
                  <a:pt x="5939378" y="1796838"/>
                  <a:pt x="2820568" y="1186345"/>
                  <a:pt x="387845" y="170064"/>
                </a:cubicBezTo>
                <a:close/>
              </a:path>
            </a:pathLst>
          </a:custGeom>
          <a:solidFill>
            <a:srgbClr val="272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BD38FA49-F54C-46BB-8304-6FA01A5FB09B}"/>
              </a:ext>
            </a:extLst>
          </p:cNvPr>
          <p:cNvSpPr/>
          <p:nvPr userDrawn="1"/>
        </p:nvSpPr>
        <p:spPr>
          <a:xfrm>
            <a:off x="4" y="60425"/>
            <a:ext cx="4395933" cy="1439984"/>
          </a:xfrm>
          <a:custGeom>
            <a:avLst/>
            <a:gdLst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8" fmla="*/ 0 w 1467716"/>
              <a:gd name="connsiteY8" fmla="*/ 0 h 943303"/>
              <a:gd name="connsiteX0" fmla="*/ 0 w 1468512"/>
              <a:gd name="connsiteY0" fmla="*/ 0 h 943303"/>
              <a:gd name="connsiteX1" fmla="*/ 167092 w 1468512"/>
              <a:gd name="connsiteY1" fmla="*/ 151863 h 943303"/>
              <a:gd name="connsiteX2" fmla="*/ 1402948 w 1468512"/>
              <a:gd name="connsiteY2" fmla="*/ 860884 h 943303"/>
              <a:gd name="connsiteX3" fmla="*/ 1468512 w 1468512"/>
              <a:gd name="connsiteY3" fmla="*/ 884359 h 943303"/>
              <a:gd name="connsiteX4" fmla="*/ 1426853 w 1468512"/>
              <a:gd name="connsiteY4" fmla="*/ 890097 h 943303"/>
              <a:gd name="connsiteX5" fmla="*/ 723619 w 1468512"/>
              <a:gd name="connsiteY5" fmla="*/ 943303 h 943303"/>
              <a:gd name="connsiteX6" fmla="*/ 20386 w 1468512"/>
              <a:gd name="connsiteY6" fmla="*/ 890097 h 943303"/>
              <a:gd name="connsiteX7" fmla="*/ 0 w 1468512"/>
              <a:gd name="connsiteY7" fmla="*/ 886456 h 943303"/>
              <a:gd name="connsiteX8" fmla="*/ 0 w 1468512"/>
              <a:gd name="connsiteY8" fmla="*/ 0 h 94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512" h="943303">
                <a:moveTo>
                  <a:pt x="0" y="0"/>
                </a:moveTo>
                <a:lnTo>
                  <a:pt x="167092" y="151863"/>
                </a:lnTo>
                <a:cubicBezTo>
                  <a:pt x="532570" y="453482"/>
                  <a:pt x="949585" y="694885"/>
                  <a:pt x="1402948" y="860884"/>
                </a:cubicBezTo>
                <a:lnTo>
                  <a:pt x="1468512" y="884359"/>
                </a:lnTo>
                <a:lnTo>
                  <a:pt x="1426853" y="890097"/>
                </a:lnTo>
                <a:cubicBezTo>
                  <a:pt x="1197556" y="925132"/>
                  <a:pt x="962710" y="943303"/>
                  <a:pt x="723619" y="943303"/>
                </a:cubicBezTo>
                <a:cubicBezTo>
                  <a:pt x="484529" y="943303"/>
                  <a:pt x="249683" y="925132"/>
                  <a:pt x="20386" y="890097"/>
                </a:cubicBezTo>
                <a:lnTo>
                  <a:pt x="0" y="886456"/>
                </a:lnTo>
                <a:lnTo>
                  <a:pt x="0" y="0"/>
                </a:lnTo>
                <a:close/>
              </a:path>
            </a:pathLst>
          </a:custGeom>
          <a:solidFill>
            <a:srgbClr val="F57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43A9CD-3B45-484B-BD1B-18EDBCB5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60"/>
            <a:ext cx="11353800" cy="1325563"/>
          </a:xfrm>
        </p:spPr>
        <p:txBody>
          <a:bodyPr rIns="365760"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60333142-6414-40B5-BB7E-DF934194E3E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047997" y="1018600"/>
            <a:ext cx="9144000" cy="714499"/>
          </a:xfrm>
        </p:spPr>
        <p:txBody>
          <a:bodyPr rIns="365760"/>
          <a:lstStyle>
            <a:lvl1pPr marL="0" indent="0" algn="r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8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00" y="6172203"/>
            <a:ext cx="3352800" cy="365125"/>
          </a:xfrm>
          <a:prstGeom prst="rect">
            <a:avLst/>
          </a:prstGeom>
        </p:spPr>
        <p:txBody>
          <a:bodyPr/>
          <a:lstStyle/>
          <a:p>
            <a:fld id="{491BAB47-9EB2-4939-8C4D-49E43EA843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172203"/>
            <a:ext cx="447040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0000" y="6172203"/>
            <a:ext cx="2438400" cy="365125"/>
          </a:xfrm>
          <a:prstGeom prst="rect">
            <a:avLst/>
          </a:prstGeom>
        </p:spPr>
        <p:txBody>
          <a:bodyPr/>
          <a:lstStyle/>
          <a:p>
            <a:fld id="{46778E70-C3F5-413C-8A16-17944593D7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10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87E7E4-22B8-4563-90A9-82C2F2EE3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487"/>
            <a:ext cx="10515600" cy="3970476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D3D668-2187-49D6-94E7-BD02742A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0" y="6172203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57921"/>
                </a:solidFill>
              </a:defRPr>
            </a:lvl1pPr>
          </a:lstStyle>
          <a:p>
            <a:fld id="{18D9E8F6-4D81-4B3A-BC45-BBA4A1C9BD0F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CF5D45-ED52-47C3-9243-A1D3EB52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1" y="6172203"/>
            <a:ext cx="44704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5792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8AC4EA-A078-49A4-87BA-F66FC7D1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80000" y="6172203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57921"/>
                </a:solidFill>
              </a:defRPr>
            </a:lvl1pPr>
          </a:lstStyle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6CA7D016-7F3E-42AE-8E88-2831840D063A}"/>
              </a:ext>
            </a:extLst>
          </p:cNvPr>
          <p:cNvSpPr/>
          <p:nvPr userDrawn="1"/>
        </p:nvSpPr>
        <p:spPr>
          <a:xfrm>
            <a:off x="45125" y="-241"/>
            <a:ext cx="12146875" cy="1796838"/>
          </a:xfrm>
          <a:custGeom>
            <a:avLst/>
            <a:gdLst>
              <a:gd name="connsiteX0" fmla="*/ 0 w 12146874"/>
              <a:gd name="connsiteY0" fmla="*/ 0 h 1796838"/>
              <a:gd name="connsiteX1" fmla="*/ 12146874 w 12146874"/>
              <a:gd name="connsiteY1" fmla="*/ 0 h 1796838"/>
              <a:gd name="connsiteX2" fmla="*/ 12146874 w 12146874"/>
              <a:gd name="connsiteY2" fmla="*/ 1649741 h 1796838"/>
              <a:gd name="connsiteX3" fmla="*/ 11831094 w 12146874"/>
              <a:gd name="connsiteY3" fmla="*/ 1685569 h 1796838"/>
              <a:gd name="connsiteX4" fmla="*/ 9339861 w 12146874"/>
              <a:gd name="connsiteY4" fmla="*/ 1796838 h 1796838"/>
              <a:gd name="connsiteX5" fmla="*/ 387845 w 12146874"/>
              <a:gd name="connsiteY5" fmla="*/ 170064 h 179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6874" h="1796838">
                <a:moveTo>
                  <a:pt x="0" y="0"/>
                </a:moveTo>
                <a:lnTo>
                  <a:pt x="12146874" y="0"/>
                </a:lnTo>
                <a:lnTo>
                  <a:pt x="12146874" y="1649741"/>
                </a:lnTo>
                <a:lnTo>
                  <a:pt x="11831094" y="1685569"/>
                </a:lnTo>
                <a:cubicBezTo>
                  <a:pt x="11022500" y="1758683"/>
                  <a:pt x="10189983" y="1796838"/>
                  <a:pt x="9339861" y="1796838"/>
                </a:cubicBezTo>
                <a:cubicBezTo>
                  <a:pt x="5939378" y="1796838"/>
                  <a:pt x="2820568" y="1186345"/>
                  <a:pt x="387845" y="170064"/>
                </a:cubicBezTo>
                <a:close/>
              </a:path>
            </a:pathLst>
          </a:custGeom>
          <a:solidFill>
            <a:srgbClr val="272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BD38FA49-F54C-46BB-8304-6FA01A5FB09B}"/>
              </a:ext>
            </a:extLst>
          </p:cNvPr>
          <p:cNvSpPr/>
          <p:nvPr userDrawn="1"/>
        </p:nvSpPr>
        <p:spPr>
          <a:xfrm>
            <a:off x="4" y="60425"/>
            <a:ext cx="4395933" cy="1439984"/>
          </a:xfrm>
          <a:custGeom>
            <a:avLst/>
            <a:gdLst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8" fmla="*/ 0 w 1467716"/>
              <a:gd name="connsiteY8" fmla="*/ 0 h 943303"/>
              <a:gd name="connsiteX0" fmla="*/ 0 w 1468512"/>
              <a:gd name="connsiteY0" fmla="*/ 0 h 943303"/>
              <a:gd name="connsiteX1" fmla="*/ 167092 w 1468512"/>
              <a:gd name="connsiteY1" fmla="*/ 151863 h 943303"/>
              <a:gd name="connsiteX2" fmla="*/ 1402948 w 1468512"/>
              <a:gd name="connsiteY2" fmla="*/ 860884 h 943303"/>
              <a:gd name="connsiteX3" fmla="*/ 1468512 w 1468512"/>
              <a:gd name="connsiteY3" fmla="*/ 884359 h 943303"/>
              <a:gd name="connsiteX4" fmla="*/ 1426853 w 1468512"/>
              <a:gd name="connsiteY4" fmla="*/ 890097 h 943303"/>
              <a:gd name="connsiteX5" fmla="*/ 723619 w 1468512"/>
              <a:gd name="connsiteY5" fmla="*/ 943303 h 943303"/>
              <a:gd name="connsiteX6" fmla="*/ 20386 w 1468512"/>
              <a:gd name="connsiteY6" fmla="*/ 890097 h 943303"/>
              <a:gd name="connsiteX7" fmla="*/ 0 w 1468512"/>
              <a:gd name="connsiteY7" fmla="*/ 886456 h 943303"/>
              <a:gd name="connsiteX8" fmla="*/ 0 w 1468512"/>
              <a:gd name="connsiteY8" fmla="*/ 0 h 94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512" h="943303">
                <a:moveTo>
                  <a:pt x="0" y="0"/>
                </a:moveTo>
                <a:lnTo>
                  <a:pt x="167092" y="151863"/>
                </a:lnTo>
                <a:cubicBezTo>
                  <a:pt x="532570" y="453482"/>
                  <a:pt x="949585" y="694885"/>
                  <a:pt x="1402948" y="860884"/>
                </a:cubicBezTo>
                <a:lnTo>
                  <a:pt x="1468512" y="884359"/>
                </a:lnTo>
                <a:lnTo>
                  <a:pt x="1426853" y="890097"/>
                </a:lnTo>
                <a:cubicBezTo>
                  <a:pt x="1197556" y="925132"/>
                  <a:pt x="962710" y="943303"/>
                  <a:pt x="723619" y="943303"/>
                </a:cubicBezTo>
                <a:cubicBezTo>
                  <a:pt x="484529" y="943303"/>
                  <a:pt x="249683" y="925132"/>
                  <a:pt x="20386" y="890097"/>
                </a:cubicBezTo>
                <a:lnTo>
                  <a:pt x="0" y="886456"/>
                </a:lnTo>
                <a:lnTo>
                  <a:pt x="0" y="0"/>
                </a:lnTo>
                <a:close/>
              </a:path>
            </a:pathLst>
          </a:custGeom>
          <a:solidFill>
            <a:srgbClr val="F57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43A9CD-3B45-484B-BD1B-18EDBCB5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60"/>
            <a:ext cx="11353800" cy="1325563"/>
          </a:xfrm>
        </p:spPr>
        <p:txBody>
          <a:bodyPr rIns="365760"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60333142-6414-40B5-BB7E-DF934194E3E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047997" y="1018600"/>
            <a:ext cx="9144000" cy="714499"/>
          </a:xfrm>
        </p:spPr>
        <p:txBody>
          <a:bodyPr rIns="365760"/>
          <a:lstStyle>
            <a:lvl1pPr marL="0" indent="0" algn="r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2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229600" y="6172203"/>
            <a:ext cx="3352800" cy="365125"/>
          </a:xfrm>
          <a:prstGeom prst="rect">
            <a:avLst/>
          </a:prstGeom>
        </p:spPr>
        <p:txBody>
          <a:bodyPr/>
          <a:lstStyle/>
          <a:p>
            <a:fld id="{491BAB47-9EB2-4939-8C4D-49E43EA843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1" y="6172203"/>
            <a:ext cx="447040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080000" y="6172203"/>
            <a:ext cx="2438400" cy="365125"/>
          </a:xfrm>
          <a:prstGeom prst="rect">
            <a:avLst/>
          </a:prstGeom>
        </p:spPr>
        <p:txBody>
          <a:bodyPr/>
          <a:lstStyle/>
          <a:p>
            <a:fld id="{46778E70-C3F5-413C-8A16-17944593D7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87E7E4-22B8-4563-90A9-82C2F2EE3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487"/>
            <a:ext cx="10515600" cy="3970476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D3D668-2187-49D6-94E7-BD02742A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0" y="6172203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57921"/>
                </a:solidFill>
              </a:defRPr>
            </a:lvl1pPr>
          </a:lstStyle>
          <a:p>
            <a:fld id="{18D9E8F6-4D81-4B3A-BC45-BBA4A1C9BD0F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CF5D45-ED52-47C3-9243-A1D3EB52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1" y="6172203"/>
            <a:ext cx="44704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5792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8AC4EA-A078-49A4-87BA-F66FC7D1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80000" y="6172203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57921"/>
                </a:solidFill>
              </a:defRPr>
            </a:lvl1pPr>
          </a:lstStyle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6CA7D016-7F3E-42AE-8E88-2831840D063A}"/>
              </a:ext>
            </a:extLst>
          </p:cNvPr>
          <p:cNvSpPr/>
          <p:nvPr userDrawn="1"/>
        </p:nvSpPr>
        <p:spPr>
          <a:xfrm>
            <a:off x="45125" y="-241"/>
            <a:ext cx="12146875" cy="1796838"/>
          </a:xfrm>
          <a:custGeom>
            <a:avLst/>
            <a:gdLst>
              <a:gd name="connsiteX0" fmla="*/ 0 w 12146874"/>
              <a:gd name="connsiteY0" fmla="*/ 0 h 1796838"/>
              <a:gd name="connsiteX1" fmla="*/ 12146874 w 12146874"/>
              <a:gd name="connsiteY1" fmla="*/ 0 h 1796838"/>
              <a:gd name="connsiteX2" fmla="*/ 12146874 w 12146874"/>
              <a:gd name="connsiteY2" fmla="*/ 1649741 h 1796838"/>
              <a:gd name="connsiteX3" fmla="*/ 11831094 w 12146874"/>
              <a:gd name="connsiteY3" fmla="*/ 1685569 h 1796838"/>
              <a:gd name="connsiteX4" fmla="*/ 9339861 w 12146874"/>
              <a:gd name="connsiteY4" fmla="*/ 1796838 h 1796838"/>
              <a:gd name="connsiteX5" fmla="*/ 387845 w 12146874"/>
              <a:gd name="connsiteY5" fmla="*/ 170064 h 179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6874" h="1796838">
                <a:moveTo>
                  <a:pt x="0" y="0"/>
                </a:moveTo>
                <a:lnTo>
                  <a:pt x="12146874" y="0"/>
                </a:lnTo>
                <a:lnTo>
                  <a:pt x="12146874" y="1649741"/>
                </a:lnTo>
                <a:lnTo>
                  <a:pt x="11831094" y="1685569"/>
                </a:lnTo>
                <a:cubicBezTo>
                  <a:pt x="11022500" y="1758683"/>
                  <a:pt x="10189983" y="1796838"/>
                  <a:pt x="9339861" y="1796838"/>
                </a:cubicBezTo>
                <a:cubicBezTo>
                  <a:pt x="5939378" y="1796838"/>
                  <a:pt x="2820568" y="1186345"/>
                  <a:pt x="387845" y="170064"/>
                </a:cubicBezTo>
                <a:close/>
              </a:path>
            </a:pathLst>
          </a:custGeom>
          <a:solidFill>
            <a:srgbClr val="272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BD38FA49-F54C-46BB-8304-6FA01A5FB09B}"/>
              </a:ext>
            </a:extLst>
          </p:cNvPr>
          <p:cNvSpPr/>
          <p:nvPr userDrawn="1"/>
        </p:nvSpPr>
        <p:spPr>
          <a:xfrm>
            <a:off x="4" y="60425"/>
            <a:ext cx="4395933" cy="1439984"/>
          </a:xfrm>
          <a:custGeom>
            <a:avLst/>
            <a:gdLst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8" fmla="*/ 0 w 1467716"/>
              <a:gd name="connsiteY8" fmla="*/ 0 h 943303"/>
              <a:gd name="connsiteX0" fmla="*/ 0 w 1468512"/>
              <a:gd name="connsiteY0" fmla="*/ 0 h 943303"/>
              <a:gd name="connsiteX1" fmla="*/ 167092 w 1468512"/>
              <a:gd name="connsiteY1" fmla="*/ 151863 h 943303"/>
              <a:gd name="connsiteX2" fmla="*/ 1402948 w 1468512"/>
              <a:gd name="connsiteY2" fmla="*/ 860884 h 943303"/>
              <a:gd name="connsiteX3" fmla="*/ 1468512 w 1468512"/>
              <a:gd name="connsiteY3" fmla="*/ 884359 h 943303"/>
              <a:gd name="connsiteX4" fmla="*/ 1426853 w 1468512"/>
              <a:gd name="connsiteY4" fmla="*/ 890097 h 943303"/>
              <a:gd name="connsiteX5" fmla="*/ 723619 w 1468512"/>
              <a:gd name="connsiteY5" fmla="*/ 943303 h 943303"/>
              <a:gd name="connsiteX6" fmla="*/ 20386 w 1468512"/>
              <a:gd name="connsiteY6" fmla="*/ 890097 h 943303"/>
              <a:gd name="connsiteX7" fmla="*/ 0 w 1468512"/>
              <a:gd name="connsiteY7" fmla="*/ 886456 h 943303"/>
              <a:gd name="connsiteX8" fmla="*/ 0 w 1468512"/>
              <a:gd name="connsiteY8" fmla="*/ 0 h 94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512" h="943303">
                <a:moveTo>
                  <a:pt x="0" y="0"/>
                </a:moveTo>
                <a:lnTo>
                  <a:pt x="167092" y="151863"/>
                </a:lnTo>
                <a:cubicBezTo>
                  <a:pt x="532570" y="453482"/>
                  <a:pt x="949585" y="694885"/>
                  <a:pt x="1402948" y="860884"/>
                </a:cubicBezTo>
                <a:lnTo>
                  <a:pt x="1468512" y="884359"/>
                </a:lnTo>
                <a:lnTo>
                  <a:pt x="1426853" y="890097"/>
                </a:lnTo>
                <a:cubicBezTo>
                  <a:pt x="1197556" y="925132"/>
                  <a:pt x="962710" y="943303"/>
                  <a:pt x="723619" y="943303"/>
                </a:cubicBezTo>
                <a:cubicBezTo>
                  <a:pt x="484529" y="943303"/>
                  <a:pt x="249683" y="925132"/>
                  <a:pt x="20386" y="890097"/>
                </a:cubicBezTo>
                <a:lnTo>
                  <a:pt x="0" y="886456"/>
                </a:lnTo>
                <a:lnTo>
                  <a:pt x="0" y="0"/>
                </a:lnTo>
                <a:close/>
              </a:path>
            </a:pathLst>
          </a:custGeom>
          <a:solidFill>
            <a:srgbClr val="F57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43A9CD-3B45-484B-BD1B-18EDBCB5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60"/>
            <a:ext cx="11353800" cy="1325563"/>
          </a:xfrm>
        </p:spPr>
        <p:txBody>
          <a:bodyPr rIns="365760"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60333142-6414-40B5-BB7E-DF934194E3E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047997" y="1018600"/>
            <a:ext cx="9144000" cy="714499"/>
          </a:xfrm>
        </p:spPr>
        <p:txBody>
          <a:bodyPr rIns="365760"/>
          <a:lstStyle>
            <a:lvl1pPr marL="0" indent="0" algn="r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2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87E7E4-22B8-4563-90A9-82C2F2EE3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487"/>
            <a:ext cx="10515600" cy="3970476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D3D668-2187-49D6-94E7-BD02742A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0" y="6172203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57921"/>
                </a:solidFill>
              </a:defRPr>
            </a:lvl1pPr>
          </a:lstStyle>
          <a:p>
            <a:fld id="{18D9E8F6-4D81-4B3A-BC45-BBA4A1C9BD0F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CF5D45-ED52-47C3-9243-A1D3EB52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1" y="6172203"/>
            <a:ext cx="44704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5792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8AC4EA-A078-49A4-87BA-F66FC7D1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80000" y="6172203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57921"/>
                </a:solidFill>
              </a:defRPr>
            </a:lvl1pPr>
          </a:lstStyle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6CA7D016-7F3E-42AE-8E88-2831840D063A}"/>
              </a:ext>
            </a:extLst>
          </p:cNvPr>
          <p:cNvSpPr/>
          <p:nvPr userDrawn="1"/>
        </p:nvSpPr>
        <p:spPr>
          <a:xfrm>
            <a:off x="45125" y="-241"/>
            <a:ext cx="12146875" cy="1796838"/>
          </a:xfrm>
          <a:custGeom>
            <a:avLst/>
            <a:gdLst>
              <a:gd name="connsiteX0" fmla="*/ 0 w 12146874"/>
              <a:gd name="connsiteY0" fmla="*/ 0 h 1796838"/>
              <a:gd name="connsiteX1" fmla="*/ 12146874 w 12146874"/>
              <a:gd name="connsiteY1" fmla="*/ 0 h 1796838"/>
              <a:gd name="connsiteX2" fmla="*/ 12146874 w 12146874"/>
              <a:gd name="connsiteY2" fmla="*/ 1649741 h 1796838"/>
              <a:gd name="connsiteX3" fmla="*/ 11831094 w 12146874"/>
              <a:gd name="connsiteY3" fmla="*/ 1685569 h 1796838"/>
              <a:gd name="connsiteX4" fmla="*/ 9339861 w 12146874"/>
              <a:gd name="connsiteY4" fmla="*/ 1796838 h 1796838"/>
              <a:gd name="connsiteX5" fmla="*/ 387845 w 12146874"/>
              <a:gd name="connsiteY5" fmla="*/ 170064 h 179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6874" h="1796838">
                <a:moveTo>
                  <a:pt x="0" y="0"/>
                </a:moveTo>
                <a:lnTo>
                  <a:pt x="12146874" y="0"/>
                </a:lnTo>
                <a:lnTo>
                  <a:pt x="12146874" y="1649741"/>
                </a:lnTo>
                <a:lnTo>
                  <a:pt x="11831094" y="1685569"/>
                </a:lnTo>
                <a:cubicBezTo>
                  <a:pt x="11022500" y="1758683"/>
                  <a:pt x="10189983" y="1796838"/>
                  <a:pt x="9339861" y="1796838"/>
                </a:cubicBezTo>
                <a:cubicBezTo>
                  <a:pt x="5939378" y="1796838"/>
                  <a:pt x="2820568" y="1186345"/>
                  <a:pt x="387845" y="170064"/>
                </a:cubicBezTo>
                <a:close/>
              </a:path>
            </a:pathLst>
          </a:custGeom>
          <a:solidFill>
            <a:srgbClr val="272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BD38FA49-F54C-46BB-8304-6FA01A5FB09B}"/>
              </a:ext>
            </a:extLst>
          </p:cNvPr>
          <p:cNvSpPr/>
          <p:nvPr userDrawn="1"/>
        </p:nvSpPr>
        <p:spPr>
          <a:xfrm>
            <a:off x="4" y="60425"/>
            <a:ext cx="4395933" cy="1439984"/>
          </a:xfrm>
          <a:custGeom>
            <a:avLst/>
            <a:gdLst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8" fmla="*/ 0 w 1467716"/>
              <a:gd name="connsiteY8" fmla="*/ 0 h 943303"/>
              <a:gd name="connsiteX0" fmla="*/ 0 w 1468512"/>
              <a:gd name="connsiteY0" fmla="*/ 0 h 943303"/>
              <a:gd name="connsiteX1" fmla="*/ 167092 w 1468512"/>
              <a:gd name="connsiteY1" fmla="*/ 151863 h 943303"/>
              <a:gd name="connsiteX2" fmla="*/ 1402948 w 1468512"/>
              <a:gd name="connsiteY2" fmla="*/ 860884 h 943303"/>
              <a:gd name="connsiteX3" fmla="*/ 1468512 w 1468512"/>
              <a:gd name="connsiteY3" fmla="*/ 884359 h 943303"/>
              <a:gd name="connsiteX4" fmla="*/ 1426853 w 1468512"/>
              <a:gd name="connsiteY4" fmla="*/ 890097 h 943303"/>
              <a:gd name="connsiteX5" fmla="*/ 723619 w 1468512"/>
              <a:gd name="connsiteY5" fmla="*/ 943303 h 943303"/>
              <a:gd name="connsiteX6" fmla="*/ 20386 w 1468512"/>
              <a:gd name="connsiteY6" fmla="*/ 890097 h 943303"/>
              <a:gd name="connsiteX7" fmla="*/ 0 w 1468512"/>
              <a:gd name="connsiteY7" fmla="*/ 886456 h 943303"/>
              <a:gd name="connsiteX8" fmla="*/ 0 w 1468512"/>
              <a:gd name="connsiteY8" fmla="*/ 0 h 94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512" h="943303">
                <a:moveTo>
                  <a:pt x="0" y="0"/>
                </a:moveTo>
                <a:lnTo>
                  <a:pt x="167092" y="151863"/>
                </a:lnTo>
                <a:cubicBezTo>
                  <a:pt x="532570" y="453482"/>
                  <a:pt x="949585" y="694885"/>
                  <a:pt x="1402948" y="860884"/>
                </a:cubicBezTo>
                <a:lnTo>
                  <a:pt x="1468512" y="884359"/>
                </a:lnTo>
                <a:lnTo>
                  <a:pt x="1426853" y="890097"/>
                </a:lnTo>
                <a:cubicBezTo>
                  <a:pt x="1197556" y="925132"/>
                  <a:pt x="962710" y="943303"/>
                  <a:pt x="723619" y="943303"/>
                </a:cubicBezTo>
                <a:cubicBezTo>
                  <a:pt x="484529" y="943303"/>
                  <a:pt x="249683" y="925132"/>
                  <a:pt x="20386" y="890097"/>
                </a:cubicBezTo>
                <a:lnTo>
                  <a:pt x="0" y="886456"/>
                </a:lnTo>
                <a:lnTo>
                  <a:pt x="0" y="0"/>
                </a:lnTo>
                <a:close/>
              </a:path>
            </a:pathLst>
          </a:custGeom>
          <a:solidFill>
            <a:srgbClr val="F57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43A9CD-3B45-484B-BD1B-18EDBCB5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60"/>
            <a:ext cx="11353800" cy="1325563"/>
          </a:xfrm>
        </p:spPr>
        <p:txBody>
          <a:bodyPr rIns="365760"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60333142-6414-40B5-BB7E-DF934194E3E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047997" y="1018600"/>
            <a:ext cx="9144000" cy="714499"/>
          </a:xfrm>
        </p:spPr>
        <p:txBody>
          <a:bodyPr rIns="365760"/>
          <a:lstStyle>
            <a:lvl1pPr marL="0" indent="0" algn="r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lIns="121917" tIns="60958" bIns="60958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xfrm>
            <a:off x="11296653" y="6216653"/>
            <a:ext cx="732367" cy="524933"/>
          </a:xfrm>
          <a:prstGeom prst="rect">
            <a:avLst/>
          </a:prstGeom>
          <a:ln/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7106F59E-73A0-4B01-AD10-CC1306D69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28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AB47-9EB2-4939-8C4D-49E43EA843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46778E70-C3F5-413C-8A16-17944593D7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hyperlink" Target="http://www.presentationgo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hyperlink" Target="http://www.presentationgo.com/" TargetMode="Externa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348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3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>
              <a:defRPr/>
            </a:pPr>
            <a:r>
              <a:rPr lang="en-US" sz="3200" spc="150" dirty="0">
                <a:solidFill>
                  <a:prstClr val="white">
                    <a:lumMod val="75000"/>
                  </a:prstClr>
                </a:solidFill>
              </a:rPr>
              <a:t>www.</a:t>
            </a:r>
            <a:r>
              <a:rPr lang="en-US" sz="3200" spc="150" dirty="0">
                <a:solidFill>
                  <a:prstClr val="black">
                    <a:lumMod val="85000"/>
                    <a:lumOff val="15000"/>
                  </a:prstClr>
                </a:solidFill>
              </a:rPr>
              <a:t>presentationgo</a:t>
            </a:r>
            <a:r>
              <a:rPr lang="en-US" sz="3200" spc="150" dirty="0">
                <a:solidFill>
                  <a:prstClr val="white">
                    <a:lumMod val="75000"/>
                  </a:prstClr>
                </a:solidFill>
              </a:rPr>
              <a:t>.com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2701" y="6959601"/>
            <a:ext cx="15648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555555"/>
                </a:solidFill>
                <a:latin typeface="Open Sans" panose="020B0606030504020204" pitchFamily="34" charset="0"/>
              </a:rPr>
              <a:t>© </a:t>
            </a:r>
            <a:r>
              <a:rPr lang="en-US" sz="1100" dirty="0">
                <a:solidFill>
                  <a:srgbClr val="A5CD28"/>
                </a:solidFill>
                <a:latin typeface="Open Sans" panose="020B0606030504020204" pitchFamily="34" charset="0"/>
                <a:hlinkClick r:id="rId10" tooltip="PresentationGo!"/>
              </a:rPr>
              <a:t>presentationgo.com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91179" y="173589"/>
            <a:ext cx="369496" cy="5709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654908" y="-16654"/>
            <a:ext cx="1556360" cy="612144"/>
            <a:chOff x="-2096383" y="21447"/>
            <a:chExt cx="1556360" cy="612144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690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09" y="387370"/>
              <a:ext cx="4619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411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6" r:id="rId2"/>
    <p:sldLayoutId id="2147483865" r:id="rId3"/>
    <p:sldLayoutId id="2147483866" r:id="rId4"/>
    <p:sldLayoutId id="2147483867" r:id="rId5"/>
    <p:sldLayoutId id="2147483880" r:id="rId6"/>
    <p:sldLayoutId id="2147483893" r:id="rId7"/>
    <p:sldLayoutId id="214748389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7/5/2022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Rectangle 8"/>
          <p:cNvSpPr/>
          <p:nvPr userDrawn="1"/>
        </p:nvSpPr>
        <p:spPr>
          <a:xfrm>
            <a:off x="0" y="6305913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>
              <a:defRPr/>
            </a:pPr>
            <a:r>
              <a:rPr lang="en-US" sz="3200" spc="150" dirty="0">
                <a:solidFill>
                  <a:prstClr val="white">
                    <a:lumMod val="75000"/>
                  </a:prstClr>
                </a:solidFill>
              </a:rPr>
              <a:t>www.</a:t>
            </a:r>
            <a:r>
              <a:rPr lang="en-US" sz="3200" spc="150" dirty="0">
                <a:solidFill>
                  <a:prstClr val="black">
                    <a:lumMod val="85000"/>
                    <a:lumOff val="15000"/>
                  </a:prstClr>
                </a:solidFill>
              </a:rPr>
              <a:t>presentationgo</a:t>
            </a:r>
            <a:r>
              <a:rPr lang="en-US" sz="3200" spc="150" dirty="0">
                <a:solidFill>
                  <a:prstClr val="white">
                    <a:lumMod val="75000"/>
                  </a:prstClr>
                </a:solidFill>
              </a:rPr>
              <a:t>.com</a:t>
            </a:r>
          </a:p>
        </p:txBody>
      </p:sp>
      <p:sp>
        <p:nvSpPr>
          <p:cNvPr id="14" name="Rectangle 6"/>
          <p:cNvSpPr/>
          <p:nvPr userDrawn="1"/>
        </p:nvSpPr>
        <p:spPr>
          <a:xfrm>
            <a:off x="-12701" y="6959601"/>
            <a:ext cx="15648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555555"/>
                </a:solidFill>
                <a:latin typeface="Open Sans" panose="020B0606030504020204" pitchFamily="34" charset="0"/>
              </a:rPr>
              <a:t>© </a:t>
            </a:r>
            <a:r>
              <a:rPr lang="en-US" sz="1100" dirty="0">
                <a:solidFill>
                  <a:srgbClr val="A5CD28"/>
                </a:solidFill>
                <a:latin typeface="Open Sans" panose="020B0606030504020204" pitchFamily="34" charset="0"/>
                <a:hlinkClick r:id="rId15" tooltip="PresentationGo!"/>
              </a:rPr>
              <a:t>presentationgo.com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5" name="Freeform 12"/>
          <p:cNvSpPr/>
          <p:nvPr userDrawn="1"/>
        </p:nvSpPr>
        <p:spPr>
          <a:xfrm rot="5400000">
            <a:off x="91179" y="173589"/>
            <a:ext cx="369496" cy="5709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6" name="Group 13"/>
          <p:cNvGrpSpPr/>
          <p:nvPr userDrawn="1"/>
        </p:nvGrpSpPr>
        <p:grpSpPr>
          <a:xfrm>
            <a:off x="-1654908" y="-16654"/>
            <a:ext cx="1556360" cy="612144"/>
            <a:chOff x="-2096383" y="21447"/>
            <a:chExt cx="1556360" cy="612144"/>
          </a:xfrm>
        </p:grpSpPr>
        <p:sp>
          <p:nvSpPr>
            <p:cNvPr id="17" name="TextBox 16"/>
            <p:cNvSpPr txBox="1"/>
            <p:nvPr userDrawn="1"/>
          </p:nvSpPr>
          <p:spPr>
            <a:xfrm>
              <a:off x="-2096383" y="21447"/>
              <a:ext cx="3690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-1002009" y="387370"/>
              <a:ext cx="4619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9" name="Picture 16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svg"/><Relationship Id="rId5" Type="http://schemas.openxmlformats.org/officeDocument/2006/relationships/image" Target="../media/image24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image" Target="../media/image27.jpeg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10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diagramLayout" Target="../diagrams/layout1.xml"/><Relationship Id="rId18" Type="http://schemas.openxmlformats.org/officeDocument/2006/relationships/image" Target="../media/image18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diagramData" Target="../diagrams/data1.xml"/><Relationship Id="rId17" Type="http://schemas.openxmlformats.org/officeDocument/2006/relationships/image" Target="../media/image17.png"/><Relationship Id="rId2" Type="http://schemas.openxmlformats.org/officeDocument/2006/relationships/tags" Target="../tags/tag16.xml"/><Relationship Id="rId16" Type="http://schemas.microsoft.com/office/2007/relationships/diagramDrawing" Target="../diagrams/drawing1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16.jpeg"/><Relationship Id="rId5" Type="http://schemas.openxmlformats.org/officeDocument/2006/relationships/tags" Target="../tags/tag19.xml"/><Relationship Id="rId15" Type="http://schemas.openxmlformats.org/officeDocument/2006/relationships/diagramColors" Target="../diagrams/colors1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89735" y="5316034"/>
            <a:ext cx="5056007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z-Cyrl-UZ" altLang="ru-RU" b="1" dirty="0">
                <a:solidFill>
                  <a:srgbClr val="002060"/>
                </a:solidFill>
                <a:latin typeface="Times New Roman" pitchFamily="18" charset="0"/>
              </a:rPr>
              <a:t>Маърузачи: Ўзбекистон Республикаси Оила ва хотин-қизлар давлат қўмитаси Комплаенс назорати бош мутахассиси Б.Н.Саидқосимов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00725" y="6044309"/>
            <a:ext cx="3827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1614775839_1183ec35afb3b56265af53c973ce4f6d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80" y="1786406"/>
            <a:ext cx="6740436" cy="445295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ÐÐ°ÑÑÐ¸Ð½ÐºÐ¸ Ð¿Ð¾ Ð·Ð°Ð¿ÑÐ¾ÑÑ ÐºÐ¾ÑÑÑÐ¿ÑÐ¸ÑÐ³Ð° ÑÐ°ÑÑÐ¸ ÐºÑÑÐ°Ñ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ÐÐ°ÑÑÐ¸Ð½ÐºÐ¸ Ð¿Ð¾ Ð·Ð°Ð¿ÑÐ¾ÑÑ ÐºÐ¾ÑÑÑÐ¿ÑÐ¸ÑÐ³Ð° ÑÐ°ÑÑÐ¸ ÐºÑÑÐ°Ñ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ÐÐ°ÑÑÐ¸Ð½ÐºÐ¸ Ð¿Ð¾ Ð·Ð°Ð¿ÑÐ¾ÑÑ ÐºÐ¾ÑÑÑÐ¿ÑÐ¸ÑÐ³Ð° ÑÐ°ÑÑÐ¸ ÐºÑÑÐ°Ñ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65176" y="180961"/>
            <a:ext cx="11024747" cy="1515800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endParaRPr lang="ru-RU" altLang="ru-RU" sz="1050" b="1" kern="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 kern="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ОИЛА ВА ХОТИН-ҚИЗЛАР ДАВЛАТ ҚЎМИТАСИ ТИЗИМИДА КОРРУПЦИЯГА </a:t>
            </a:r>
            <a:r>
              <a:rPr lang="ru-RU" altLang="ru-RU" sz="2400" b="1" kern="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ҚАРШИ </a:t>
            </a:r>
            <a:r>
              <a:rPr lang="ru-RU" altLang="ru-RU" sz="2400" b="1" kern="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КУРАШИШ СИЁСАТИНИНГ </a:t>
            </a:r>
            <a:r>
              <a:rPr lang="uz-Cyrl-UZ" sz="2400" b="1" kern="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МАЗМУН-МОҲИЯТИ</a:t>
            </a:r>
          </a:p>
          <a:p>
            <a:pPr algn="ctr"/>
            <a:endParaRPr lang="ru-RU" sz="1000" b="1" kern="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3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C4CAAFFA-A2E7-4DDC-AC10-B1E35ED58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98494"/>
            <a:ext cx="12191999" cy="5629835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endParaRPr lang="ru-RU" sz="800" b="1" dirty="0" smtClean="0"/>
          </a:p>
          <a:p>
            <a:pPr algn="just"/>
            <a:r>
              <a:rPr lang="ru-RU" sz="2800" b="1" dirty="0" err="1" smtClean="0">
                <a:solidFill>
                  <a:srgbClr val="7030A0"/>
                </a:solidFill>
              </a:rPr>
              <a:t>Ўзбекистон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Республикаси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Коррупцияга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қарши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курашиш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агентлиги</a:t>
            </a:r>
            <a:endParaRPr lang="ru-RU" sz="2800" b="1" dirty="0">
              <a:solidFill>
                <a:srgbClr val="7030A0"/>
              </a:solidFill>
            </a:endParaRPr>
          </a:p>
          <a:p>
            <a:pPr algn="just"/>
            <a:r>
              <a:rPr lang="ru-RU" sz="2800" b="1" dirty="0" err="1">
                <a:solidFill>
                  <a:srgbClr val="7030A0"/>
                </a:solidFill>
              </a:rPr>
              <a:t>Ўзбекистон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Республикаси</a:t>
            </a:r>
            <a:r>
              <a:rPr lang="ru-RU" sz="2800" b="1" dirty="0">
                <a:solidFill>
                  <a:srgbClr val="7030A0"/>
                </a:solidFill>
              </a:rPr>
              <a:t> Бош </a:t>
            </a:r>
            <a:r>
              <a:rPr lang="ru-RU" sz="2800" b="1" dirty="0" err="1">
                <a:solidFill>
                  <a:srgbClr val="7030A0"/>
                </a:solidFill>
              </a:rPr>
              <a:t>прокуратураси</a:t>
            </a:r>
            <a:endParaRPr lang="ru-RU" sz="2800" b="1" dirty="0">
              <a:solidFill>
                <a:srgbClr val="7030A0"/>
              </a:solidFill>
            </a:endParaRPr>
          </a:p>
          <a:p>
            <a:pPr algn="just"/>
            <a:r>
              <a:rPr lang="ru-RU" sz="2800" b="1" dirty="0" err="1">
                <a:solidFill>
                  <a:srgbClr val="7030A0"/>
                </a:solidFill>
              </a:rPr>
              <a:t>Ўзбекистон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Республикаси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Давлат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хавфсизлик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хизмати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algn="just"/>
            <a:r>
              <a:rPr lang="ru-RU" sz="2800" b="1" dirty="0" err="1">
                <a:solidFill>
                  <a:srgbClr val="7030A0"/>
                </a:solidFill>
              </a:rPr>
              <a:t>Ўзбекистон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Республикаси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Ички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ишлар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вазирлиги</a:t>
            </a:r>
            <a:endParaRPr lang="ru-RU" sz="2800" b="1" dirty="0">
              <a:solidFill>
                <a:srgbClr val="7030A0"/>
              </a:solidFill>
            </a:endParaRPr>
          </a:p>
          <a:p>
            <a:pPr algn="just"/>
            <a:r>
              <a:rPr lang="ru-RU" sz="2800" b="1" dirty="0" err="1">
                <a:solidFill>
                  <a:srgbClr val="7030A0"/>
                </a:solidFill>
              </a:rPr>
              <a:t>Ўзбекистон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Республикаси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Адлия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вазирлиги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algn="just"/>
            <a:r>
              <a:rPr lang="ru-RU" sz="2800" b="1" dirty="0" err="1">
                <a:solidFill>
                  <a:srgbClr val="7030A0"/>
                </a:solidFill>
              </a:rPr>
              <a:t>Ўзбекистон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Республикаси</a:t>
            </a:r>
            <a:r>
              <a:rPr lang="ru-RU" sz="2800" b="1" dirty="0">
                <a:solidFill>
                  <a:srgbClr val="7030A0"/>
                </a:solidFill>
              </a:rPr>
              <a:t> Бош </a:t>
            </a:r>
            <a:r>
              <a:rPr lang="ru-RU" sz="2800" b="1" dirty="0" err="1">
                <a:solidFill>
                  <a:srgbClr val="7030A0"/>
                </a:solidFill>
              </a:rPr>
              <a:t>прокуратураси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ҳузуридаги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Иқтисодий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жиноятларга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қарши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курашиш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департаменти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algn="just"/>
            <a:r>
              <a:rPr lang="ru-RU" sz="2800" b="1" dirty="0" err="1">
                <a:solidFill>
                  <a:srgbClr val="7030A0"/>
                </a:solidFill>
              </a:rPr>
              <a:t>Коррупцияга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қарши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курашиш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бўйича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фаолиятни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қонунчиликка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мувофиқ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бошқа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давлат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органлари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ҳам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амалга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оширади</a:t>
            </a:r>
            <a:endParaRPr lang="uz-Cyrl-UZ" sz="28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A253290-F147-498A-BAF5-E5418D96818F}"/>
              </a:ext>
            </a:extLst>
          </p:cNvPr>
          <p:cNvSpPr/>
          <p:nvPr/>
        </p:nvSpPr>
        <p:spPr>
          <a:xfrm>
            <a:off x="3263154" y="176531"/>
            <a:ext cx="8797303" cy="101566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000" b="1" dirty="0" err="1"/>
              <a:t>Коррупцияга</a:t>
            </a:r>
            <a:r>
              <a:rPr lang="ru-RU" sz="3000" b="1" dirty="0"/>
              <a:t> </a:t>
            </a:r>
            <a:r>
              <a:rPr lang="ru-RU" sz="3000" b="1" dirty="0" err="1"/>
              <a:t>қарши</a:t>
            </a:r>
            <a:r>
              <a:rPr lang="ru-RU" sz="3000" b="1" dirty="0"/>
              <a:t> </a:t>
            </a:r>
            <a:r>
              <a:rPr lang="ru-RU" sz="3000" b="1" dirty="0" err="1"/>
              <a:t>курашиш</a:t>
            </a:r>
            <a:r>
              <a:rPr lang="ru-RU" sz="3000" b="1" dirty="0"/>
              <a:t> </a:t>
            </a:r>
            <a:r>
              <a:rPr lang="ru-RU" sz="3000" b="1" dirty="0" err="1" smtClean="0"/>
              <a:t>фаолиятини</a:t>
            </a:r>
            <a:r>
              <a:rPr lang="ru-RU" sz="3000" b="1" dirty="0" smtClean="0"/>
              <a:t> </a:t>
            </a:r>
            <a:r>
              <a:rPr lang="ru-RU" sz="3000" b="1" dirty="0" err="1"/>
              <a:t>амалга</a:t>
            </a:r>
            <a:r>
              <a:rPr lang="ru-RU" sz="3000" b="1" dirty="0"/>
              <a:t> </a:t>
            </a:r>
            <a:r>
              <a:rPr lang="ru-RU" sz="3000" b="1" dirty="0" err="1"/>
              <a:t>оширувчи</a:t>
            </a:r>
            <a:r>
              <a:rPr lang="ru-RU" sz="3000" b="1" dirty="0"/>
              <a:t> </a:t>
            </a:r>
            <a:r>
              <a:rPr lang="ru-RU" sz="3000" b="1" dirty="0" err="1"/>
              <a:t>давлат</a:t>
            </a:r>
            <a:r>
              <a:rPr lang="ru-RU" sz="3000" b="1" dirty="0"/>
              <a:t> </a:t>
            </a:r>
            <a:r>
              <a:rPr lang="ru-RU" sz="3000" b="1" dirty="0" err="1"/>
              <a:t>органлари</a:t>
            </a:r>
            <a:endParaRPr lang="uz-Cyrl-UZ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2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285" y="-52774"/>
            <a:ext cx="10515600" cy="733337"/>
          </a:xfrm>
        </p:spPr>
        <p:txBody>
          <a:bodyPr>
            <a:normAutofit/>
          </a:bodyPr>
          <a:lstStyle/>
          <a:p>
            <a:pPr algn="ctr"/>
            <a:r>
              <a:rPr lang="uz-Cyrl-U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Манфаатлар тўқнашувининг кўринишлари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xmlns="" id="{9E3D2098-CC6B-4E5F-B01F-AE549C9535F4}"/>
              </a:ext>
            </a:extLst>
          </p:cNvPr>
          <p:cNvSpPr/>
          <p:nvPr/>
        </p:nvSpPr>
        <p:spPr>
          <a:xfrm>
            <a:off x="6234087" y="3733339"/>
            <a:ext cx="2024456" cy="2024456"/>
          </a:xfrm>
          <a:custGeom>
            <a:avLst/>
            <a:gdLst>
              <a:gd name="connsiteX0" fmla="*/ 0 w 2447131"/>
              <a:gd name="connsiteY0" fmla="*/ 0 h 2447131"/>
              <a:gd name="connsiteX1" fmla="*/ 1375532 w 2447131"/>
              <a:gd name="connsiteY1" fmla="*/ 0 h 2447131"/>
              <a:gd name="connsiteX2" fmla="*/ 2447131 w 2447131"/>
              <a:gd name="connsiteY2" fmla="*/ 1071599 h 2447131"/>
              <a:gd name="connsiteX3" fmla="*/ 2447131 w 2447131"/>
              <a:gd name="connsiteY3" fmla="*/ 2447131 h 2447131"/>
              <a:gd name="connsiteX4" fmla="*/ 1071599 w 2447131"/>
              <a:gd name="connsiteY4" fmla="*/ 2447131 h 2447131"/>
              <a:gd name="connsiteX5" fmla="*/ 0 w 2447131"/>
              <a:gd name="connsiteY5" fmla="*/ 1375532 h 244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7131" h="2447131">
                <a:moveTo>
                  <a:pt x="0" y="0"/>
                </a:moveTo>
                <a:lnTo>
                  <a:pt x="1375532" y="0"/>
                </a:lnTo>
                <a:cubicBezTo>
                  <a:pt x="1967360" y="0"/>
                  <a:pt x="2447131" y="479771"/>
                  <a:pt x="2447131" y="1071599"/>
                </a:cubicBezTo>
                <a:lnTo>
                  <a:pt x="2447131" y="2447131"/>
                </a:lnTo>
                <a:lnTo>
                  <a:pt x="1071599" y="2447131"/>
                </a:lnTo>
                <a:cubicBezTo>
                  <a:pt x="479771" y="2447131"/>
                  <a:pt x="0" y="1967360"/>
                  <a:pt x="0" y="137553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xmlns="" id="{C82B1D2D-89AD-41E3-BFB8-D8DC684057D8}"/>
              </a:ext>
            </a:extLst>
          </p:cNvPr>
          <p:cNvSpPr/>
          <p:nvPr/>
        </p:nvSpPr>
        <p:spPr>
          <a:xfrm>
            <a:off x="3911045" y="3763195"/>
            <a:ext cx="2024456" cy="2024456"/>
          </a:xfrm>
          <a:custGeom>
            <a:avLst/>
            <a:gdLst>
              <a:gd name="connsiteX0" fmla="*/ 1071599 w 2447131"/>
              <a:gd name="connsiteY0" fmla="*/ 0 h 2447131"/>
              <a:gd name="connsiteX1" fmla="*/ 2447131 w 2447131"/>
              <a:gd name="connsiteY1" fmla="*/ 0 h 2447131"/>
              <a:gd name="connsiteX2" fmla="*/ 2447131 w 2447131"/>
              <a:gd name="connsiteY2" fmla="*/ 1375532 h 2447131"/>
              <a:gd name="connsiteX3" fmla="*/ 1375532 w 2447131"/>
              <a:gd name="connsiteY3" fmla="*/ 2447131 h 2447131"/>
              <a:gd name="connsiteX4" fmla="*/ 0 w 2447131"/>
              <a:gd name="connsiteY4" fmla="*/ 2447131 h 2447131"/>
              <a:gd name="connsiteX5" fmla="*/ 0 w 2447131"/>
              <a:gd name="connsiteY5" fmla="*/ 1071599 h 2447131"/>
              <a:gd name="connsiteX6" fmla="*/ 1071599 w 2447131"/>
              <a:gd name="connsiteY6" fmla="*/ 0 h 244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7131" h="2447131">
                <a:moveTo>
                  <a:pt x="1071599" y="0"/>
                </a:moveTo>
                <a:lnTo>
                  <a:pt x="2447131" y="0"/>
                </a:lnTo>
                <a:lnTo>
                  <a:pt x="2447131" y="1375532"/>
                </a:lnTo>
                <a:cubicBezTo>
                  <a:pt x="2447131" y="1967360"/>
                  <a:pt x="1967360" y="2447131"/>
                  <a:pt x="1375532" y="2447131"/>
                </a:cubicBezTo>
                <a:lnTo>
                  <a:pt x="0" y="2447131"/>
                </a:lnTo>
                <a:lnTo>
                  <a:pt x="0" y="1071599"/>
                </a:lnTo>
                <a:cubicBezTo>
                  <a:pt x="0" y="479771"/>
                  <a:pt x="479771" y="0"/>
                  <a:pt x="10715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9B1A908C-4752-4ABC-AE26-00A618DC92EE}"/>
              </a:ext>
            </a:extLst>
          </p:cNvPr>
          <p:cNvSpPr/>
          <p:nvPr/>
        </p:nvSpPr>
        <p:spPr>
          <a:xfrm>
            <a:off x="3883339" y="1464554"/>
            <a:ext cx="2024456" cy="2024456"/>
          </a:xfrm>
          <a:custGeom>
            <a:avLst/>
            <a:gdLst>
              <a:gd name="connsiteX0" fmla="*/ 0 w 2447131"/>
              <a:gd name="connsiteY0" fmla="*/ 0 h 2447131"/>
              <a:gd name="connsiteX1" fmla="*/ 1375532 w 2447131"/>
              <a:gd name="connsiteY1" fmla="*/ 0 h 2447131"/>
              <a:gd name="connsiteX2" fmla="*/ 2447131 w 2447131"/>
              <a:gd name="connsiteY2" fmla="*/ 1071599 h 2447131"/>
              <a:gd name="connsiteX3" fmla="*/ 2447131 w 2447131"/>
              <a:gd name="connsiteY3" fmla="*/ 2447131 h 2447131"/>
              <a:gd name="connsiteX4" fmla="*/ 1071599 w 2447131"/>
              <a:gd name="connsiteY4" fmla="*/ 2447131 h 2447131"/>
              <a:gd name="connsiteX5" fmla="*/ 0 w 2447131"/>
              <a:gd name="connsiteY5" fmla="*/ 1375532 h 244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7131" h="2447131">
                <a:moveTo>
                  <a:pt x="0" y="0"/>
                </a:moveTo>
                <a:lnTo>
                  <a:pt x="1375532" y="0"/>
                </a:lnTo>
                <a:cubicBezTo>
                  <a:pt x="1967360" y="0"/>
                  <a:pt x="2447131" y="479771"/>
                  <a:pt x="2447131" y="1071599"/>
                </a:cubicBezTo>
                <a:lnTo>
                  <a:pt x="2447131" y="2447131"/>
                </a:lnTo>
                <a:lnTo>
                  <a:pt x="1071599" y="2447131"/>
                </a:lnTo>
                <a:cubicBezTo>
                  <a:pt x="479771" y="2447131"/>
                  <a:pt x="0" y="1967360"/>
                  <a:pt x="0" y="137553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xmlns="" id="{2BB8EC00-9315-48E3-B602-9DBFDFE5CA7A}"/>
              </a:ext>
            </a:extLst>
          </p:cNvPr>
          <p:cNvSpPr/>
          <p:nvPr/>
        </p:nvSpPr>
        <p:spPr>
          <a:xfrm>
            <a:off x="6193061" y="1455283"/>
            <a:ext cx="2024456" cy="2024456"/>
          </a:xfrm>
          <a:custGeom>
            <a:avLst/>
            <a:gdLst>
              <a:gd name="connsiteX0" fmla="*/ 1071599 w 2447131"/>
              <a:gd name="connsiteY0" fmla="*/ 0 h 2447131"/>
              <a:gd name="connsiteX1" fmla="*/ 2447131 w 2447131"/>
              <a:gd name="connsiteY1" fmla="*/ 0 h 2447131"/>
              <a:gd name="connsiteX2" fmla="*/ 2447131 w 2447131"/>
              <a:gd name="connsiteY2" fmla="*/ 1375532 h 2447131"/>
              <a:gd name="connsiteX3" fmla="*/ 1375532 w 2447131"/>
              <a:gd name="connsiteY3" fmla="*/ 2447131 h 2447131"/>
              <a:gd name="connsiteX4" fmla="*/ 0 w 2447131"/>
              <a:gd name="connsiteY4" fmla="*/ 2447131 h 2447131"/>
              <a:gd name="connsiteX5" fmla="*/ 0 w 2447131"/>
              <a:gd name="connsiteY5" fmla="*/ 1071599 h 2447131"/>
              <a:gd name="connsiteX6" fmla="*/ 1071599 w 2447131"/>
              <a:gd name="connsiteY6" fmla="*/ 0 h 244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7131" h="2447131">
                <a:moveTo>
                  <a:pt x="1071599" y="0"/>
                </a:moveTo>
                <a:lnTo>
                  <a:pt x="2447131" y="0"/>
                </a:lnTo>
                <a:lnTo>
                  <a:pt x="2447131" y="1375532"/>
                </a:lnTo>
                <a:cubicBezTo>
                  <a:pt x="2447131" y="1967360"/>
                  <a:pt x="1967360" y="2447131"/>
                  <a:pt x="1375532" y="2447131"/>
                </a:cubicBezTo>
                <a:lnTo>
                  <a:pt x="0" y="2447131"/>
                </a:lnTo>
                <a:lnTo>
                  <a:pt x="0" y="1071599"/>
                </a:lnTo>
                <a:cubicBezTo>
                  <a:pt x="0" y="479771"/>
                  <a:pt x="479771" y="0"/>
                  <a:pt x="1071599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Graphic 5" descr="Chat">
            <a:extLst>
              <a:ext uri="{FF2B5EF4-FFF2-40B4-BE49-F238E27FC236}">
                <a16:creationId xmlns:a16="http://schemas.microsoft.com/office/drawing/2014/main" xmlns="" id="{1FE20DD1-C5D6-432E-863B-AB4C96AC42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30371" y="1703490"/>
            <a:ext cx="1427291" cy="1427291"/>
          </a:xfrm>
          <a:prstGeom prst="rect">
            <a:avLst/>
          </a:prstGeom>
        </p:spPr>
      </p:pic>
      <p:pic>
        <p:nvPicPr>
          <p:cNvPr id="10" name="Graphic 9" descr="Bullseye">
            <a:extLst>
              <a:ext uri="{FF2B5EF4-FFF2-40B4-BE49-F238E27FC236}">
                <a16:creationId xmlns:a16="http://schemas.microsoft.com/office/drawing/2014/main" xmlns="" id="{FC29060E-C3E9-43C7-BBBE-9B7BD68363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532668" y="1713050"/>
            <a:ext cx="1427291" cy="1427291"/>
          </a:xfrm>
          <a:prstGeom prst="rect">
            <a:avLst/>
          </a:prstGeom>
        </p:spPr>
      </p:pic>
      <p:pic>
        <p:nvPicPr>
          <p:cNvPr id="14" name="Graphic 13" descr="Shopping cart">
            <a:extLst>
              <a:ext uri="{FF2B5EF4-FFF2-40B4-BE49-F238E27FC236}">
                <a16:creationId xmlns:a16="http://schemas.microsoft.com/office/drawing/2014/main" xmlns="" id="{63B03035-460D-4DC4-B96C-8B7105479E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230369" y="4031923"/>
            <a:ext cx="1427291" cy="1427291"/>
          </a:xfrm>
          <a:prstGeom prst="rect">
            <a:avLst/>
          </a:prstGeom>
        </p:spPr>
      </p:pic>
      <p:pic>
        <p:nvPicPr>
          <p:cNvPr id="17" name="Graphic 16" descr="Unlock">
            <a:extLst>
              <a:ext uri="{FF2B5EF4-FFF2-40B4-BE49-F238E27FC236}">
                <a16:creationId xmlns:a16="http://schemas.microsoft.com/office/drawing/2014/main" xmlns="" id="{B967D578-B745-4490-B751-A7495E1464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532668" y="4031923"/>
            <a:ext cx="1427291" cy="1427291"/>
          </a:xfrm>
          <a:prstGeom prst="rect">
            <a:avLst/>
          </a:prstGeom>
        </p:spPr>
      </p:pic>
      <p:sp>
        <p:nvSpPr>
          <p:cNvPr id="57" name="Freeform: Shape 56">
            <a:extLst>
              <a:ext uri="{FF2B5EF4-FFF2-40B4-BE49-F238E27FC236}">
                <a16:creationId xmlns:a16="http://schemas.microsoft.com/office/drawing/2014/main" xmlns="" id="{D6F2C6BE-6218-4D70-A78A-907E78F39C47}"/>
              </a:ext>
            </a:extLst>
          </p:cNvPr>
          <p:cNvSpPr/>
          <p:nvPr/>
        </p:nvSpPr>
        <p:spPr>
          <a:xfrm rot="16200000">
            <a:off x="6234089" y="1432716"/>
            <a:ext cx="2024455" cy="2024455"/>
          </a:xfrm>
          <a:custGeom>
            <a:avLst/>
            <a:gdLst>
              <a:gd name="connsiteX0" fmla="*/ 2447130 w 2447130"/>
              <a:gd name="connsiteY0" fmla="*/ 2447130 h 2447130"/>
              <a:gd name="connsiteX1" fmla="*/ 1071599 w 2447130"/>
              <a:gd name="connsiteY1" fmla="*/ 2447130 h 2447130"/>
              <a:gd name="connsiteX2" fmla="*/ 0 w 2447130"/>
              <a:gd name="connsiteY2" fmla="*/ 1375531 h 2447130"/>
              <a:gd name="connsiteX3" fmla="*/ 0 w 2447130"/>
              <a:gd name="connsiteY3" fmla="*/ 0 h 244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7130" h="2447130">
                <a:moveTo>
                  <a:pt x="2447130" y="2447130"/>
                </a:moveTo>
                <a:lnTo>
                  <a:pt x="1071599" y="2447130"/>
                </a:lnTo>
                <a:cubicBezTo>
                  <a:pt x="479771" y="2447130"/>
                  <a:pt x="0" y="1967359"/>
                  <a:pt x="0" y="137553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873203C-9DB2-41C9-98DF-D0B74FDB5096}"/>
              </a:ext>
            </a:extLst>
          </p:cNvPr>
          <p:cNvSpPr/>
          <p:nvPr/>
        </p:nvSpPr>
        <p:spPr>
          <a:xfrm>
            <a:off x="3933461" y="1432716"/>
            <a:ext cx="2024455" cy="2024455"/>
          </a:xfrm>
          <a:custGeom>
            <a:avLst/>
            <a:gdLst>
              <a:gd name="connsiteX0" fmla="*/ 0 w 2447130"/>
              <a:gd name="connsiteY0" fmla="*/ 0 h 2447130"/>
              <a:gd name="connsiteX1" fmla="*/ 2447130 w 2447130"/>
              <a:gd name="connsiteY1" fmla="*/ 2447130 h 2447130"/>
              <a:gd name="connsiteX2" fmla="*/ 1071599 w 2447130"/>
              <a:gd name="connsiteY2" fmla="*/ 2447130 h 2447130"/>
              <a:gd name="connsiteX3" fmla="*/ 0 w 2447130"/>
              <a:gd name="connsiteY3" fmla="*/ 1375531 h 244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7130" h="2447130">
                <a:moveTo>
                  <a:pt x="0" y="0"/>
                </a:moveTo>
                <a:lnTo>
                  <a:pt x="2447130" y="2447130"/>
                </a:lnTo>
                <a:lnTo>
                  <a:pt x="1071599" y="2447130"/>
                </a:lnTo>
                <a:cubicBezTo>
                  <a:pt x="479771" y="2447130"/>
                  <a:pt x="0" y="1967359"/>
                  <a:pt x="0" y="1375531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xmlns="" id="{DF07870A-F291-4938-A50F-07C11DD33603}"/>
              </a:ext>
            </a:extLst>
          </p:cNvPr>
          <p:cNvSpPr/>
          <p:nvPr/>
        </p:nvSpPr>
        <p:spPr>
          <a:xfrm>
            <a:off x="3933459" y="3733339"/>
            <a:ext cx="2024456" cy="2024456"/>
          </a:xfrm>
          <a:custGeom>
            <a:avLst/>
            <a:gdLst>
              <a:gd name="connsiteX0" fmla="*/ 1071599 w 2447131"/>
              <a:gd name="connsiteY0" fmla="*/ 0 h 2447131"/>
              <a:gd name="connsiteX1" fmla="*/ 2447131 w 2447131"/>
              <a:gd name="connsiteY1" fmla="*/ 0 h 2447131"/>
              <a:gd name="connsiteX2" fmla="*/ 0 w 2447131"/>
              <a:gd name="connsiteY2" fmla="*/ 2447131 h 2447131"/>
              <a:gd name="connsiteX3" fmla="*/ 0 w 2447131"/>
              <a:gd name="connsiteY3" fmla="*/ 1071599 h 2447131"/>
              <a:gd name="connsiteX4" fmla="*/ 1071599 w 2447131"/>
              <a:gd name="connsiteY4" fmla="*/ 0 h 244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7131" h="2447131">
                <a:moveTo>
                  <a:pt x="1071599" y="0"/>
                </a:moveTo>
                <a:lnTo>
                  <a:pt x="2447131" y="0"/>
                </a:lnTo>
                <a:lnTo>
                  <a:pt x="0" y="2447131"/>
                </a:lnTo>
                <a:lnTo>
                  <a:pt x="0" y="1071599"/>
                </a:lnTo>
                <a:cubicBezTo>
                  <a:pt x="0" y="479771"/>
                  <a:pt x="479771" y="0"/>
                  <a:pt x="1071599" y="0"/>
                </a:cubicBezTo>
                <a:close/>
              </a:path>
            </a:pathLst>
          </a:cu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xmlns="" id="{AF9F1FEA-E656-4EFA-9745-63B5279AA416}"/>
              </a:ext>
            </a:extLst>
          </p:cNvPr>
          <p:cNvSpPr/>
          <p:nvPr/>
        </p:nvSpPr>
        <p:spPr>
          <a:xfrm rot="10800000">
            <a:off x="6234087" y="3733339"/>
            <a:ext cx="2024456" cy="2024456"/>
          </a:xfrm>
          <a:custGeom>
            <a:avLst/>
            <a:gdLst>
              <a:gd name="connsiteX0" fmla="*/ 2447131 w 2447131"/>
              <a:gd name="connsiteY0" fmla="*/ 2447131 h 2447131"/>
              <a:gd name="connsiteX1" fmla="*/ 1071599 w 2447131"/>
              <a:gd name="connsiteY1" fmla="*/ 2447131 h 2447131"/>
              <a:gd name="connsiteX2" fmla="*/ 0 w 2447131"/>
              <a:gd name="connsiteY2" fmla="*/ 1375532 h 2447131"/>
              <a:gd name="connsiteX3" fmla="*/ 0 w 2447131"/>
              <a:gd name="connsiteY3" fmla="*/ 0 h 244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7131" h="2447131">
                <a:moveTo>
                  <a:pt x="2447131" y="2447131"/>
                </a:moveTo>
                <a:lnTo>
                  <a:pt x="1071599" y="2447131"/>
                </a:lnTo>
                <a:cubicBezTo>
                  <a:pt x="479771" y="2447131"/>
                  <a:pt x="0" y="1967360"/>
                  <a:pt x="0" y="137553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99570" y="1433079"/>
            <a:ext cx="37171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Непотизм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(лот.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nepos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жиян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қариндош-уруғчилик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z-Cyrl-U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ҳудудий ёки этник принциплар асосида давлат тузилмаларида ёки бошқа тузилмаларда тор гуруҳчилик манфаатлари билан иш кўриш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99570" y="3154760"/>
            <a:ext cx="37819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 algn="ctr"/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9875" algn="ctr"/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Кронизм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инглиз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хамфикр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таниш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билишчилик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гуруҳбозлик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z-Cyrl-U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лавозимларни таниш-билишчилик асосида дўстларга бериш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4257" y="2649225"/>
            <a:ext cx="3634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55600"/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Раҳнамолик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фаворитизм </a:t>
            </a:r>
          </a:p>
          <a:p>
            <a:pPr algn="ctr" defTabSz="355600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(фр.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favorit</a:t>
            </a:r>
            <a:r>
              <a:rPr lang="uz-Cyrl-U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z-Cyrl-U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химоя остидаги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z-Cyrl-U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айрим ходимларни яқин олиш ва </a:t>
            </a:r>
            <a:r>
              <a:rPr lang="uz-Cyrl-UZ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қўллаб-қувватлаш</a:t>
            </a: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4257" y="595247"/>
            <a:ext cx="3717153" cy="210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Лоббизм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инглиз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lobby –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кулуар, коридор)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расмий вакиллар билан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норасмий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шахсларнинг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ўзаро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учрашиб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устунликка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эга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расмий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қарорлар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қабул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қилишда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сиёсий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таъсир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ўтказиш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CF39C1D-1E6F-4709-8AFF-D65F7E5A9160}"/>
              </a:ext>
            </a:extLst>
          </p:cNvPr>
          <p:cNvSpPr/>
          <p:nvPr/>
        </p:nvSpPr>
        <p:spPr>
          <a:xfrm>
            <a:off x="134258" y="4283924"/>
            <a:ext cx="37490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Клиентелизм</a:t>
            </a:r>
            <a:r>
              <a:rPr lang="uz-Cyrl-UZ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uz-Cyrl-UZ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ингл. clientelism, </a:t>
            </a:r>
          </a:p>
          <a:p>
            <a:pPr algn="just"/>
            <a:r>
              <a:rPr lang="uz-Cyrl-UZ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лот. clientēla - мижоз) </a:t>
            </a:r>
            <a:r>
              <a:rPr lang="uz-Cyrl-UZ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–  юқори лавозимдаги </a:t>
            </a:r>
            <a:r>
              <a:rPr lang="uz-Cyrl-UZ" b="1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мансабдор шахс ва </a:t>
            </a:r>
            <a:r>
              <a:rPr lang="uz-Cyrl-UZ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унга </a:t>
            </a:r>
            <a:r>
              <a:rPr lang="uz-Cyrl-UZ" b="1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хайрихох бўлган шахслар (мансабдор шахслар</a:t>
            </a:r>
            <a:r>
              <a:rPr lang="uz-Cyrl-UZ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тадбиркор лар</a:t>
            </a:r>
            <a:r>
              <a:rPr lang="uz-Cyrl-UZ" b="1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сиёсий гуруҳлар) 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2FAB217-C40D-4ADC-96D1-DD4A9CEFDDCD}"/>
              </a:ext>
            </a:extLst>
          </p:cNvPr>
          <p:cNvSpPr/>
          <p:nvPr/>
        </p:nvSpPr>
        <p:spPr>
          <a:xfrm>
            <a:off x="8407835" y="4834739"/>
            <a:ext cx="36088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Cyrl-U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z-Cyrl-U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Пантуфляж                                </a:t>
            </a:r>
            <a:r>
              <a:rPr lang="uz-Cyrl-U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z-Cyrl-U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фран. </a:t>
            </a:r>
            <a:r>
              <a:rPr lang="uz-Cyrl-U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шиппакни алмаштириш</a:t>
            </a:r>
            <a:r>
              <a:rPr lang="uz-Cyrl-U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uz-Cyrl-UZ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давлат </a:t>
            </a:r>
            <a:r>
              <a:rPr lang="uz-Cyrl-UZ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хизматчиси давлат секторидан кетиб, хусусий секторга ишга жойлашиши</a:t>
            </a:r>
          </a:p>
          <a:p>
            <a:r>
              <a:rPr lang="uz-Cyrl-UZ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B58D3FB-D476-4CDB-8851-08BAC9944A9B}"/>
              </a:ext>
            </a:extLst>
          </p:cNvPr>
          <p:cNvSpPr/>
          <p:nvPr/>
        </p:nvSpPr>
        <p:spPr>
          <a:xfrm>
            <a:off x="8217517" y="325818"/>
            <a:ext cx="37992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Протекционизм 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(лот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</a:t>
            </a:r>
            <a:r>
              <a:rPr lang="uz-Cyrl-U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ўмаклашиш)</a:t>
            </a:r>
          </a:p>
          <a:p>
            <a:pPr algn="just"/>
            <a:r>
              <a:rPr lang="uz-Cyrl-UZ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маълум </a:t>
            </a:r>
            <a:r>
              <a:rPr lang="uz-Cyrl-UZ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 шахсларни лавозимга </a:t>
            </a:r>
            <a:r>
              <a:rPr lang="uz-Cyrl-UZ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тайинлашга </a:t>
            </a:r>
            <a:r>
              <a:rPr lang="uz-Cyrl-UZ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кўмаклашиш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6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z-Cyrl-UZ" sz="2400" b="1" dirty="0" smtClean="0"/>
              <a:t>   </a:t>
            </a:r>
            <a:endParaRPr lang="ru-RU" sz="2400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19149600"/>
              </p:ext>
            </p:extLst>
          </p:nvPr>
        </p:nvGraphicFramePr>
        <p:xfrm>
          <a:off x="2241175" y="2940423"/>
          <a:ext cx="9968753" cy="3251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83232709"/>
              </p:ext>
            </p:extLst>
          </p:nvPr>
        </p:nvGraphicFramePr>
        <p:xfrm>
          <a:off x="233082" y="0"/>
          <a:ext cx="11887200" cy="5994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26506906"/>
              </p:ext>
            </p:extLst>
          </p:nvPr>
        </p:nvGraphicFramePr>
        <p:xfrm>
          <a:off x="322729" y="1311323"/>
          <a:ext cx="1163618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16985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D:\Мои документы\ЮМОМ\Фоты для слайдов\IMG_68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620713"/>
            <a:ext cx="8229600" cy="5976937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z-Cyrl-UZ" altLang="ru-RU" sz="4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Эътиборингиз учун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z-Cyrl-UZ" altLang="ru-RU" sz="43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раҳмат!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uz-Cyrl-UZ" altLang="ru-RU" sz="31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uz-Cyrl-UZ" altLang="ru-RU" sz="31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uz-Cyrl-UZ" altLang="ru-RU" sz="31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z-Cyrl-UZ" altLang="ru-RU" sz="3100" dirty="0">
                <a:solidFill>
                  <a:srgbClr val="FFFF00"/>
                </a:solidFill>
                <a:latin typeface="Times New Roman" panose="02020603050405020304" pitchFamily="18" charset="0"/>
              </a:rPr>
              <a:t>    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uz-Cyrl-UZ" altLang="ru-RU" sz="4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uz-Cyrl-UZ" altLang="ru-RU" sz="4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uz-Cyrl-UZ" altLang="ru-RU" sz="4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uz-Cyrl-UZ" alt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uz-Cyrl-UZ" altLang="ru-RU" sz="11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uz-Cyrl-UZ" altLang="ru-RU" sz="11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8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80762" y="424468"/>
            <a:ext cx="4800599" cy="772553"/>
            <a:chOff x="4932040" y="1576059"/>
            <a:chExt cx="3888110" cy="556797"/>
          </a:xfrm>
          <a:solidFill>
            <a:schemeClr val="accent6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5" name="Rounded Rectangle 4"/>
            <p:cNvSpPr/>
            <p:nvPr/>
          </p:nvSpPr>
          <p:spPr>
            <a:xfrm>
              <a:off x="4932040" y="1576059"/>
              <a:ext cx="3888110" cy="556797"/>
            </a:xfrm>
            <a:prstGeom prst="roundRect">
              <a:avLst>
                <a:gd name="adj" fmla="val 13209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rtlCol="0" anchor="ctr"/>
            <a:lstStyle/>
            <a:p>
              <a:endParaRPr lang="uz-Cyrl-UZ" sz="2000" dirty="0" smtClean="0"/>
            </a:p>
            <a:p>
              <a:pPr algn="ctr"/>
              <a:r>
                <a:rPr lang="uz-Cyrl-UZ" sz="2000" b="1" dirty="0"/>
                <a:t> </a:t>
              </a:r>
              <a:r>
                <a:rPr lang="uz-Cyrl-UZ" sz="2000" b="1" dirty="0" smtClean="0"/>
                <a:t> </a:t>
              </a:r>
              <a:r>
                <a:rPr lang="uz-Cyrl-UZ" sz="2200" b="1" dirty="0">
                  <a:solidFill>
                    <a:schemeClr val="tx1"/>
                  </a:solidFill>
                </a:rPr>
                <a:t>Коррупцияга берилган </a:t>
              </a:r>
            </a:p>
            <a:p>
              <a:pPr algn="ctr"/>
              <a:r>
                <a:rPr lang="uz-Cyrl-UZ" sz="2200" b="1" dirty="0">
                  <a:solidFill>
                    <a:schemeClr val="tx1"/>
                  </a:solidFill>
                </a:rPr>
                <a:t>изоҳлар</a:t>
              </a:r>
              <a:endParaRPr lang="ru-RU" sz="2200" b="1" dirty="0">
                <a:solidFill>
                  <a:schemeClr val="tx1"/>
                </a:solidFill>
              </a:endParaRPr>
            </a:p>
            <a:p>
              <a:endParaRPr lang="en-US" sz="2000" b="1" cap="small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5066517" y="1679886"/>
              <a:ext cx="297571" cy="297571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6910" y="532839"/>
            <a:ext cx="5543790" cy="6431841"/>
            <a:chOff x="2389402" y="2004604"/>
            <a:chExt cx="4237775" cy="463484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5535695" y="2919519"/>
              <a:ext cx="1091482" cy="2327702"/>
            </a:xfrm>
            <a:custGeom>
              <a:avLst/>
              <a:gdLst>
                <a:gd name="T0" fmla="*/ 89 w 6408"/>
                <a:gd name="T1" fmla="*/ 13555 h 13673"/>
                <a:gd name="T2" fmla="*/ 225 w 6408"/>
                <a:gd name="T3" fmla="*/ 13477 h 13673"/>
                <a:gd name="T4" fmla="*/ 351 w 6408"/>
                <a:gd name="T5" fmla="*/ 13337 h 13673"/>
                <a:gd name="T6" fmla="*/ 506 w 6408"/>
                <a:gd name="T7" fmla="*/ 13062 h 13673"/>
                <a:gd name="T8" fmla="*/ 546 w 6408"/>
                <a:gd name="T9" fmla="*/ 12913 h 13673"/>
                <a:gd name="T10" fmla="*/ 552 w 6408"/>
                <a:gd name="T11" fmla="*/ 12601 h 13673"/>
                <a:gd name="T12" fmla="*/ 478 w 6408"/>
                <a:gd name="T13" fmla="*/ 12263 h 13673"/>
                <a:gd name="T14" fmla="*/ 265 w 6408"/>
                <a:gd name="T15" fmla="*/ 11703 h 13673"/>
                <a:gd name="T16" fmla="*/ 153 w 6408"/>
                <a:gd name="T17" fmla="*/ 11391 h 13673"/>
                <a:gd name="T18" fmla="*/ 75 w 6408"/>
                <a:gd name="T19" fmla="*/ 11064 h 13673"/>
                <a:gd name="T20" fmla="*/ 8 w 6408"/>
                <a:gd name="T21" fmla="*/ 10488 h 13673"/>
                <a:gd name="T22" fmla="*/ 7 w 6408"/>
                <a:gd name="T23" fmla="*/ 9911 h 13673"/>
                <a:gd name="T24" fmla="*/ 96 w 6408"/>
                <a:gd name="T25" fmla="*/ 9224 h 13673"/>
                <a:gd name="T26" fmla="*/ 289 w 6408"/>
                <a:gd name="T27" fmla="*/ 8563 h 13673"/>
                <a:gd name="T28" fmla="*/ 562 w 6408"/>
                <a:gd name="T29" fmla="*/ 7986 h 13673"/>
                <a:gd name="T30" fmla="*/ 746 w 6408"/>
                <a:gd name="T31" fmla="*/ 7695 h 13673"/>
                <a:gd name="T32" fmla="*/ 956 w 6408"/>
                <a:gd name="T33" fmla="*/ 7421 h 13673"/>
                <a:gd name="T34" fmla="*/ 1192 w 6408"/>
                <a:gd name="T35" fmla="*/ 7165 h 13673"/>
                <a:gd name="T36" fmla="*/ 2082 w 6408"/>
                <a:gd name="T37" fmla="*/ 6288 h 13673"/>
                <a:gd name="T38" fmla="*/ 2619 w 6408"/>
                <a:gd name="T39" fmla="*/ 5711 h 13673"/>
                <a:gd name="T40" fmla="*/ 3102 w 6408"/>
                <a:gd name="T41" fmla="*/ 5095 h 13673"/>
                <a:gd name="T42" fmla="*/ 3426 w 6408"/>
                <a:gd name="T43" fmla="*/ 4569 h 13673"/>
                <a:gd name="T44" fmla="*/ 3600 w 6408"/>
                <a:gd name="T45" fmla="*/ 4211 h 13673"/>
                <a:gd name="T46" fmla="*/ 3746 w 6408"/>
                <a:gd name="T47" fmla="*/ 3832 h 13673"/>
                <a:gd name="T48" fmla="*/ 3860 w 6408"/>
                <a:gd name="T49" fmla="*/ 3429 h 13673"/>
                <a:gd name="T50" fmla="*/ 3938 w 6408"/>
                <a:gd name="T51" fmla="*/ 2998 h 13673"/>
                <a:gd name="T52" fmla="*/ 3978 w 6408"/>
                <a:gd name="T53" fmla="*/ 2540 h 13673"/>
                <a:gd name="T54" fmla="*/ 3977 w 6408"/>
                <a:gd name="T55" fmla="*/ 2049 h 13673"/>
                <a:gd name="T56" fmla="*/ 3930 w 6408"/>
                <a:gd name="T57" fmla="*/ 1524 h 13673"/>
                <a:gd name="T58" fmla="*/ 3835 w 6408"/>
                <a:gd name="T59" fmla="*/ 962 h 13673"/>
                <a:gd name="T60" fmla="*/ 3689 w 6408"/>
                <a:gd name="T61" fmla="*/ 362 h 13673"/>
                <a:gd name="T62" fmla="*/ 3591 w 6408"/>
                <a:gd name="T63" fmla="*/ 26 h 13673"/>
                <a:gd name="T64" fmla="*/ 3703 w 6408"/>
                <a:gd name="T65" fmla="*/ 169 h 13673"/>
                <a:gd name="T66" fmla="*/ 3964 w 6408"/>
                <a:gd name="T67" fmla="*/ 419 h 13673"/>
                <a:gd name="T68" fmla="*/ 4304 w 6408"/>
                <a:gd name="T69" fmla="*/ 847 h 13673"/>
                <a:gd name="T70" fmla="*/ 4714 w 6408"/>
                <a:gd name="T71" fmla="*/ 1447 h 13673"/>
                <a:gd name="T72" fmla="*/ 5061 w 6408"/>
                <a:gd name="T73" fmla="*/ 2034 h 13673"/>
                <a:gd name="T74" fmla="*/ 5478 w 6408"/>
                <a:gd name="T75" fmla="*/ 2881 h 13673"/>
                <a:gd name="T76" fmla="*/ 5823 w 6408"/>
                <a:gd name="T77" fmla="*/ 3769 h 13673"/>
                <a:gd name="T78" fmla="*/ 6092 w 6408"/>
                <a:gd name="T79" fmla="*/ 4691 h 13673"/>
                <a:gd name="T80" fmla="*/ 6281 w 6408"/>
                <a:gd name="T81" fmla="*/ 5635 h 13673"/>
                <a:gd name="T82" fmla="*/ 6387 w 6408"/>
                <a:gd name="T83" fmla="*/ 6590 h 13673"/>
                <a:gd name="T84" fmla="*/ 6404 w 6408"/>
                <a:gd name="T85" fmla="*/ 7549 h 13673"/>
                <a:gd name="T86" fmla="*/ 6328 w 6408"/>
                <a:gd name="T87" fmla="*/ 8500 h 13673"/>
                <a:gd name="T88" fmla="*/ 6153 w 6408"/>
                <a:gd name="T89" fmla="*/ 9434 h 13673"/>
                <a:gd name="T90" fmla="*/ 5922 w 6408"/>
                <a:gd name="T91" fmla="*/ 10213 h 13673"/>
                <a:gd name="T92" fmla="*/ 5749 w 6408"/>
                <a:gd name="T93" fmla="*/ 10654 h 13673"/>
                <a:gd name="T94" fmla="*/ 5543 w 6408"/>
                <a:gd name="T95" fmla="*/ 11078 h 13673"/>
                <a:gd name="T96" fmla="*/ 5306 w 6408"/>
                <a:gd name="T97" fmla="*/ 11482 h 13673"/>
                <a:gd name="T98" fmla="*/ 5037 w 6408"/>
                <a:gd name="T99" fmla="*/ 11863 h 13673"/>
                <a:gd name="T100" fmla="*/ 4736 w 6408"/>
                <a:gd name="T101" fmla="*/ 12217 h 13673"/>
                <a:gd name="T102" fmla="*/ 4404 w 6408"/>
                <a:gd name="T103" fmla="*/ 12542 h 13673"/>
                <a:gd name="T104" fmla="*/ 4041 w 6408"/>
                <a:gd name="T105" fmla="*/ 12834 h 13673"/>
                <a:gd name="T106" fmla="*/ 3646 w 6408"/>
                <a:gd name="T107" fmla="*/ 13088 h 13673"/>
                <a:gd name="T108" fmla="*/ 3221 w 6408"/>
                <a:gd name="T109" fmla="*/ 13303 h 13673"/>
                <a:gd name="T110" fmla="*/ 2923 w 6408"/>
                <a:gd name="T111" fmla="*/ 13421 h 13673"/>
                <a:gd name="T112" fmla="*/ 2397 w 6408"/>
                <a:gd name="T113" fmla="*/ 13567 h 13673"/>
                <a:gd name="T114" fmla="*/ 1714 w 6408"/>
                <a:gd name="T115" fmla="*/ 13659 h 13673"/>
                <a:gd name="T116" fmla="*/ 1021 w 6408"/>
                <a:gd name="T117" fmla="*/ 13664 h 13673"/>
                <a:gd name="T118" fmla="*/ 327 w 6408"/>
                <a:gd name="T119" fmla="*/ 13601 h 13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08" h="13673">
                  <a:moveTo>
                    <a:pt x="32" y="13558"/>
                  </a:moveTo>
                  <a:lnTo>
                    <a:pt x="32" y="13558"/>
                  </a:lnTo>
                  <a:lnTo>
                    <a:pt x="41" y="13559"/>
                  </a:lnTo>
                  <a:lnTo>
                    <a:pt x="51" y="13559"/>
                  </a:lnTo>
                  <a:lnTo>
                    <a:pt x="60" y="13559"/>
                  </a:lnTo>
                  <a:lnTo>
                    <a:pt x="70" y="13559"/>
                  </a:lnTo>
                  <a:lnTo>
                    <a:pt x="89" y="13555"/>
                  </a:lnTo>
                  <a:lnTo>
                    <a:pt x="108" y="13550"/>
                  </a:lnTo>
                  <a:lnTo>
                    <a:pt x="127" y="13543"/>
                  </a:lnTo>
                  <a:lnTo>
                    <a:pt x="147" y="13533"/>
                  </a:lnTo>
                  <a:lnTo>
                    <a:pt x="167" y="13522"/>
                  </a:lnTo>
                  <a:lnTo>
                    <a:pt x="186" y="13509"/>
                  </a:lnTo>
                  <a:lnTo>
                    <a:pt x="206" y="13494"/>
                  </a:lnTo>
                  <a:lnTo>
                    <a:pt x="225" y="13477"/>
                  </a:lnTo>
                  <a:lnTo>
                    <a:pt x="243" y="13460"/>
                  </a:lnTo>
                  <a:lnTo>
                    <a:pt x="262" y="13442"/>
                  </a:lnTo>
                  <a:lnTo>
                    <a:pt x="280" y="13422"/>
                  </a:lnTo>
                  <a:lnTo>
                    <a:pt x="298" y="13402"/>
                  </a:lnTo>
                  <a:lnTo>
                    <a:pt x="316" y="13381"/>
                  </a:lnTo>
                  <a:lnTo>
                    <a:pt x="333" y="13359"/>
                  </a:lnTo>
                  <a:lnTo>
                    <a:pt x="351" y="13337"/>
                  </a:lnTo>
                  <a:lnTo>
                    <a:pt x="367" y="13314"/>
                  </a:lnTo>
                  <a:lnTo>
                    <a:pt x="398" y="13268"/>
                  </a:lnTo>
                  <a:lnTo>
                    <a:pt x="426" y="13222"/>
                  </a:lnTo>
                  <a:lnTo>
                    <a:pt x="451" y="13178"/>
                  </a:lnTo>
                  <a:lnTo>
                    <a:pt x="473" y="13136"/>
                  </a:lnTo>
                  <a:lnTo>
                    <a:pt x="492" y="13096"/>
                  </a:lnTo>
                  <a:lnTo>
                    <a:pt x="506" y="13062"/>
                  </a:lnTo>
                  <a:lnTo>
                    <a:pt x="517" y="13033"/>
                  </a:lnTo>
                  <a:lnTo>
                    <a:pt x="517" y="13033"/>
                  </a:lnTo>
                  <a:lnTo>
                    <a:pt x="524" y="13010"/>
                  </a:lnTo>
                  <a:lnTo>
                    <a:pt x="531" y="12986"/>
                  </a:lnTo>
                  <a:lnTo>
                    <a:pt x="536" y="12962"/>
                  </a:lnTo>
                  <a:lnTo>
                    <a:pt x="541" y="12937"/>
                  </a:lnTo>
                  <a:lnTo>
                    <a:pt x="546" y="12913"/>
                  </a:lnTo>
                  <a:lnTo>
                    <a:pt x="550" y="12890"/>
                  </a:lnTo>
                  <a:lnTo>
                    <a:pt x="555" y="12842"/>
                  </a:lnTo>
                  <a:lnTo>
                    <a:pt x="559" y="12794"/>
                  </a:lnTo>
                  <a:lnTo>
                    <a:pt x="560" y="12745"/>
                  </a:lnTo>
                  <a:lnTo>
                    <a:pt x="560" y="12697"/>
                  </a:lnTo>
                  <a:lnTo>
                    <a:pt x="557" y="12649"/>
                  </a:lnTo>
                  <a:lnTo>
                    <a:pt x="552" y="12601"/>
                  </a:lnTo>
                  <a:lnTo>
                    <a:pt x="546" y="12552"/>
                  </a:lnTo>
                  <a:lnTo>
                    <a:pt x="538" y="12503"/>
                  </a:lnTo>
                  <a:lnTo>
                    <a:pt x="529" y="12455"/>
                  </a:lnTo>
                  <a:lnTo>
                    <a:pt x="518" y="12407"/>
                  </a:lnTo>
                  <a:lnTo>
                    <a:pt x="505" y="12359"/>
                  </a:lnTo>
                  <a:lnTo>
                    <a:pt x="492" y="12311"/>
                  </a:lnTo>
                  <a:lnTo>
                    <a:pt x="478" y="12263"/>
                  </a:lnTo>
                  <a:lnTo>
                    <a:pt x="462" y="12215"/>
                  </a:lnTo>
                  <a:lnTo>
                    <a:pt x="446" y="12167"/>
                  </a:lnTo>
                  <a:lnTo>
                    <a:pt x="430" y="12120"/>
                  </a:lnTo>
                  <a:lnTo>
                    <a:pt x="412" y="12073"/>
                  </a:lnTo>
                  <a:lnTo>
                    <a:pt x="377" y="11978"/>
                  </a:lnTo>
                  <a:lnTo>
                    <a:pt x="340" y="11886"/>
                  </a:lnTo>
                  <a:lnTo>
                    <a:pt x="265" y="11703"/>
                  </a:lnTo>
                  <a:lnTo>
                    <a:pt x="230" y="11613"/>
                  </a:lnTo>
                  <a:lnTo>
                    <a:pt x="214" y="11570"/>
                  </a:lnTo>
                  <a:lnTo>
                    <a:pt x="198" y="11526"/>
                  </a:lnTo>
                  <a:lnTo>
                    <a:pt x="198" y="11526"/>
                  </a:lnTo>
                  <a:lnTo>
                    <a:pt x="183" y="11481"/>
                  </a:lnTo>
                  <a:lnTo>
                    <a:pt x="168" y="11436"/>
                  </a:lnTo>
                  <a:lnTo>
                    <a:pt x="153" y="11391"/>
                  </a:lnTo>
                  <a:lnTo>
                    <a:pt x="140" y="11345"/>
                  </a:lnTo>
                  <a:lnTo>
                    <a:pt x="128" y="11298"/>
                  </a:lnTo>
                  <a:lnTo>
                    <a:pt x="116" y="11252"/>
                  </a:lnTo>
                  <a:lnTo>
                    <a:pt x="105" y="11206"/>
                  </a:lnTo>
                  <a:lnTo>
                    <a:pt x="94" y="11159"/>
                  </a:lnTo>
                  <a:lnTo>
                    <a:pt x="84" y="11111"/>
                  </a:lnTo>
                  <a:lnTo>
                    <a:pt x="75" y="11064"/>
                  </a:lnTo>
                  <a:lnTo>
                    <a:pt x="66" y="11017"/>
                  </a:lnTo>
                  <a:lnTo>
                    <a:pt x="58" y="10969"/>
                  </a:lnTo>
                  <a:lnTo>
                    <a:pt x="44" y="10874"/>
                  </a:lnTo>
                  <a:lnTo>
                    <a:pt x="32" y="10777"/>
                  </a:lnTo>
                  <a:lnTo>
                    <a:pt x="22" y="10681"/>
                  </a:lnTo>
                  <a:lnTo>
                    <a:pt x="14" y="10584"/>
                  </a:lnTo>
                  <a:lnTo>
                    <a:pt x="8" y="10488"/>
                  </a:lnTo>
                  <a:lnTo>
                    <a:pt x="3" y="10391"/>
                  </a:lnTo>
                  <a:lnTo>
                    <a:pt x="1" y="10295"/>
                  </a:lnTo>
                  <a:lnTo>
                    <a:pt x="0" y="10199"/>
                  </a:lnTo>
                  <a:lnTo>
                    <a:pt x="1" y="10104"/>
                  </a:lnTo>
                  <a:lnTo>
                    <a:pt x="3" y="10009"/>
                  </a:lnTo>
                  <a:lnTo>
                    <a:pt x="3" y="10009"/>
                  </a:lnTo>
                  <a:lnTo>
                    <a:pt x="7" y="9911"/>
                  </a:lnTo>
                  <a:lnTo>
                    <a:pt x="14" y="9811"/>
                  </a:lnTo>
                  <a:lnTo>
                    <a:pt x="22" y="9713"/>
                  </a:lnTo>
                  <a:lnTo>
                    <a:pt x="33" y="9614"/>
                  </a:lnTo>
                  <a:lnTo>
                    <a:pt x="45" y="9516"/>
                  </a:lnTo>
                  <a:lnTo>
                    <a:pt x="60" y="9418"/>
                  </a:lnTo>
                  <a:lnTo>
                    <a:pt x="77" y="9321"/>
                  </a:lnTo>
                  <a:lnTo>
                    <a:pt x="96" y="9224"/>
                  </a:lnTo>
                  <a:lnTo>
                    <a:pt x="117" y="9127"/>
                  </a:lnTo>
                  <a:lnTo>
                    <a:pt x="140" y="9032"/>
                  </a:lnTo>
                  <a:lnTo>
                    <a:pt x="167" y="8936"/>
                  </a:lnTo>
                  <a:lnTo>
                    <a:pt x="194" y="8842"/>
                  </a:lnTo>
                  <a:lnTo>
                    <a:pt x="224" y="8748"/>
                  </a:lnTo>
                  <a:lnTo>
                    <a:pt x="255" y="8656"/>
                  </a:lnTo>
                  <a:lnTo>
                    <a:pt x="289" y="8563"/>
                  </a:lnTo>
                  <a:lnTo>
                    <a:pt x="325" y="8472"/>
                  </a:lnTo>
                  <a:lnTo>
                    <a:pt x="364" y="8381"/>
                  </a:lnTo>
                  <a:lnTo>
                    <a:pt x="404" y="8292"/>
                  </a:lnTo>
                  <a:lnTo>
                    <a:pt x="446" y="8203"/>
                  </a:lnTo>
                  <a:lnTo>
                    <a:pt x="490" y="8116"/>
                  </a:lnTo>
                  <a:lnTo>
                    <a:pt x="538" y="8029"/>
                  </a:lnTo>
                  <a:lnTo>
                    <a:pt x="562" y="7986"/>
                  </a:lnTo>
                  <a:lnTo>
                    <a:pt x="586" y="7944"/>
                  </a:lnTo>
                  <a:lnTo>
                    <a:pt x="612" y="7901"/>
                  </a:lnTo>
                  <a:lnTo>
                    <a:pt x="637" y="7860"/>
                  </a:lnTo>
                  <a:lnTo>
                    <a:pt x="663" y="7818"/>
                  </a:lnTo>
                  <a:lnTo>
                    <a:pt x="690" y="7777"/>
                  </a:lnTo>
                  <a:lnTo>
                    <a:pt x="718" y="7737"/>
                  </a:lnTo>
                  <a:lnTo>
                    <a:pt x="746" y="7695"/>
                  </a:lnTo>
                  <a:lnTo>
                    <a:pt x="774" y="7655"/>
                  </a:lnTo>
                  <a:lnTo>
                    <a:pt x="803" y="7615"/>
                  </a:lnTo>
                  <a:lnTo>
                    <a:pt x="832" y="7576"/>
                  </a:lnTo>
                  <a:lnTo>
                    <a:pt x="862" y="7536"/>
                  </a:lnTo>
                  <a:lnTo>
                    <a:pt x="893" y="7497"/>
                  </a:lnTo>
                  <a:lnTo>
                    <a:pt x="924" y="7459"/>
                  </a:lnTo>
                  <a:lnTo>
                    <a:pt x="956" y="7421"/>
                  </a:lnTo>
                  <a:lnTo>
                    <a:pt x="988" y="7384"/>
                  </a:lnTo>
                  <a:lnTo>
                    <a:pt x="1020" y="7346"/>
                  </a:lnTo>
                  <a:lnTo>
                    <a:pt x="1054" y="7309"/>
                  </a:lnTo>
                  <a:lnTo>
                    <a:pt x="1088" y="7272"/>
                  </a:lnTo>
                  <a:lnTo>
                    <a:pt x="1122" y="7237"/>
                  </a:lnTo>
                  <a:lnTo>
                    <a:pt x="1156" y="7201"/>
                  </a:lnTo>
                  <a:lnTo>
                    <a:pt x="1192" y="7165"/>
                  </a:lnTo>
                  <a:lnTo>
                    <a:pt x="1192" y="7165"/>
                  </a:lnTo>
                  <a:lnTo>
                    <a:pt x="1354" y="7005"/>
                  </a:lnTo>
                  <a:lnTo>
                    <a:pt x="1517" y="6847"/>
                  </a:lnTo>
                  <a:lnTo>
                    <a:pt x="1680" y="6688"/>
                  </a:lnTo>
                  <a:lnTo>
                    <a:pt x="1842" y="6529"/>
                  </a:lnTo>
                  <a:lnTo>
                    <a:pt x="2003" y="6369"/>
                  </a:lnTo>
                  <a:lnTo>
                    <a:pt x="2082" y="6288"/>
                  </a:lnTo>
                  <a:lnTo>
                    <a:pt x="2162" y="6208"/>
                  </a:lnTo>
                  <a:lnTo>
                    <a:pt x="2240" y="6127"/>
                  </a:lnTo>
                  <a:lnTo>
                    <a:pt x="2318" y="6044"/>
                  </a:lnTo>
                  <a:lnTo>
                    <a:pt x="2394" y="5962"/>
                  </a:lnTo>
                  <a:lnTo>
                    <a:pt x="2471" y="5879"/>
                  </a:lnTo>
                  <a:lnTo>
                    <a:pt x="2546" y="5796"/>
                  </a:lnTo>
                  <a:lnTo>
                    <a:pt x="2619" y="5711"/>
                  </a:lnTo>
                  <a:lnTo>
                    <a:pt x="2693" y="5626"/>
                  </a:lnTo>
                  <a:lnTo>
                    <a:pt x="2764" y="5540"/>
                  </a:lnTo>
                  <a:lnTo>
                    <a:pt x="2835" y="5453"/>
                  </a:lnTo>
                  <a:lnTo>
                    <a:pt x="2904" y="5365"/>
                  </a:lnTo>
                  <a:lnTo>
                    <a:pt x="2971" y="5276"/>
                  </a:lnTo>
                  <a:lnTo>
                    <a:pt x="3038" y="5185"/>
                  </a:lnTo>
                  <a:lnTo>
                    <a:pt x="3102" y="5095"/>
                  </a:lnTo>
                  <a:lnTo>
                    <a:pt x="3166" y="5002"/>
                  </a:lnTo>
                  <a:lnTo>
                    <a:pt x="3226" y="4908"/>
                  </a:lnTo>
                  <a:lnTo>
                    <a:pt x="3286" y="4813"/>
                  </a:lnTo>
                  <a:lnTo>
                    <a:pt x="3344" y="4717"/>
                  </a:lnTo>
                  <a:lnTo>
                    <a:pt x="3372" y="4667"/>
                  </a:lnTo>
                  <a:lnTo>
                    <a:pt x="3399" y="4619"/>
                  </a:lnTo>
                  <a:lnTo>
                    <a:pt x="3426" y="4569"/>
                  </a:lnTo>
                  <a:lnTo>
                    <a:pt x="3452" y="4520"/>
                  </a:lnTo>
                  <a:lnTo>
                    <a:pt x="3478" y="4469"/>
                  </a:lnTo>
                  <a:lnTo>
                    <a:pt x="3504" y="4418"/>
                  </a:lnTo>
                  <a:lnTo>
                    <a:pt x="3529" y="4367"/>
                  </a:lnTo>
                  <a:lnTo>
                    <a:pt x="3554" y="4316"/>
                  </a:lnTo>
                  <a:lnTo>
                    <a:pt x="3577" y="4263"/>
                  </a:lnTo>
                  <a:lnTo>
                    <a:pt x="3600" y="4211"/>
                  </a:lnTo>
                  <a:lnTo>
                    <a:pt x="3623" y="4159"/>
                  </a:lnTo>
                  <a:lnTo>
                    <a:pt x="3645" y="4105"/>
                  </a:lnTo>
                  <a:lnTo>
                    <a:pt x="3666" y="4051"/>
                  </a:lnTo>
                  <a:lnTo>
                    <a:pt x="3688" y="3997"/>
                  </a:lnTo>
                  <a:lnTo>
                    <a:pt x="3708" y="3942"/>
                  </a:lnTo>
                  <a:lnTo>
                    <a:pt x="3727" y="3887"/>
                  </a:lnTo>
                  <a:lnTo>
                    <a:pt x="3746" y="3832"/>
                  </a:lnTo>
                  <a:lnTo>
                    <a:pt x="3764" y="3776"/>
                  </a:lnTo>
                  <a:lnTo>
                    <a:pt x="3782" y="3719"/>
                  </a:lnTo>
                  <a:lnTo>
                    <a:pt x="3799" y="3662"/>
                  </a:lnTo>
                  <a:lnTo>
                    <a:pt x="3815" y="3605"/>
                  </a:lnTo>
                  <a:lnTo>
                    <a:pt x="3830" y="3546"/>
                  </a:lnTo>
                  <a:lnTo>
                    <a:pt x="3845" y="3488"/>
                  </a:lnTo>
                  <a:lnTo>
                    <a:pt x="3860" y="3429"/>
                  </a:lnTo>
                  <a:lnTo>
                    <a:pt x="3874" y="3368"/>
                  </a:lnTo>
                  <a:lnTo>
                    <a:pt x="3886" y="3308"/>
                  </a:lnTo>
                  <a:lnTo>
                    <a:pt x="3898" y="3248"/>
                  </a:lnTo>
                  <a:lnTo>
                    <a:pt x="3909" y="3186"/>
                  </a:lnTo>
                  <a:lnTo>
                    <a:pt x="3920" y="3124"/>
                  </a:lnTo>
                  <a:lnTo>
                    <a:pt x="3930" y="3062"/>
                  </a:lnTo>
                  <a:lnTo>
                    <a:pt x="3938" y="2998"/>
                  </a:lnTo>
                  <a:lnTo>
                    <a:pt x="3947" y="2935"/>
                  </a:lnTo>
                  <a:lnTo>
                    <a:pt x="3954" y="2870"/>
                  </a:lnTo>
                  <a:lnTo>
                    <a:pt x="3960" y="2805"/>
                  </a:lnTo>
                  <a:lnTo>
                    <a:pt x="3966" y="2740"/>
                  </a:lnTo>
                  <a:lnTo>
                    <a:pt x="3971" y="2673"/>
                  </a:lnTo>
                  <a:lnTo>
                    <a:pt x="3975" y="2607"/>
                  </a:lnTo>
                  <a:lnTo>
                    <a:pt x="3978" y="2540"/>
                  </a:lnTo>
                  <a:lnTo>
                    <a:pt x="3981" y="2471"/>
                  </a:lnTo>
                  <a:lnTo>
                    <a:pt x="3982" y="2403"/>
                  </a:lnTo>
                  <a:lnTo>
                    <a:pt x="3983" y="2334"/>
                  </a:lnTo>
                  <a:lnTo>
                    <a:pt x="3983" y="2263"/>
                  </a:lnTo>
                  <a:lnTo>
                    <a:pt x="3982" y="2193"/>
                  </a:lnTo>
                  <a:lnTo>
                    <a:pt x="3980" y="2121"/>
                  </a:lnTo>
                  <a:lnTo>
                    <a:pt x="3977" y="2049"/>
                  </a:lnTo>
                  <a:lnTo>
                    <a:pt x="3973" y="1976"/>
                  </a:lnTo>
                  <a:lnTo>
                    <a:pt x="3968" y="1902"/>
                  </a:lnTo>
                  <a:lnTo>
                    <a:pt x="3963" y="1828"/>
                  </a:lnTo>
                  <a:lnTo>
                    <a:pt x="3956" y="1753"/>
                  </a:lnTo>
                  <a:lnTo>
                    <a:pt x="3948" y="1678"/>
                  </a:lnTo>
                  <a:lnTo>
                    <a:pt x="3940" y="1601"/>
                  </a:lnTo>
                  <a:lnTo>
                    <a:pt x="3930" y="1524"/>
                  </a:lnTo>
                  <a:lnTo>
                    <a:pt x="3920" y="1446"/>
                  </a:lnTo>
                  <a:lnTo>
                    <a:pt x="3909" y="1367"/>
                  </a:lnTo>
                  <a:lnTo>
                    <a:pt x="3896" y="1288"/>
                  </a:lnTo>
                  <a:lnTo>
                    <a:pt x="3883" y="1207"/>
                  </a:lnTo>
                  <a:lnTo>
                    <a:pt x="3868" y="1127"/>
                  </a:lnTo>
                  <a:lnTo>
                    <a:pt x="3852" y="1044"/>
                  </a:lnTo>
                  <a:lnTo>
                    <a:pt x="3835" y="962"/>
                  </a:lnTo>
                  <a:lnTo>
                    <a:pt x="3817" y="878"/>
                  </a:lnTo>
                  <a:lnTo>
                    <a:pt x="3799" y="795"/>
                  </a:lnTo>
                  <a:lnTo>
                    <a:pt x="3779" y="709"/>
                  </a:lnTo>
                  <a:lnTo>
                    <a:pt x="3758" y="624"/>
                  </a:lnTo>
                  <a:lnTo>
                    <a:pt x="3736" y="538"/>
                  </a:lnTo>
                  <a:lnTo>
                    <a:pt x="3713" y="450"/>
                  </a:lnTo>
                  <a:lnTo>
                    <a:pt x="3689" y="362"/>
                  </a:lnTo>
                  <a:lnTo>
                    <a:pt x="3663" y="272"/>
                  </a:lnTo>
                  <a:lnTo>
                    <a:pt x="3637" y="183"/>
                  </a:lnTo>
                  <a:lnTo>
                    <a:pt x="3609" y="91"/>
                  </a:lnTo>
                  <a:lnTo>
                    <a:pt x="3581" y="0"/>
                  </a:lnTo>
                  <a:lnTo>
                    <a:pt x="3581" y="0"/>
                  </a:lnTo>
                  <a:lnTo>
                    <a:pt x="3586" y="13"/>
                  </a:lnTo>
                  <a:lnTo>
                    <a:pt x="3591" y="26"/>
                  </a:lnTo>
                  <a:lnTo>
                    <a:pt x="3599" y="39"/>
                  </a:lnTo>
                  <a:lnTo>
                    <a:pt x="3607" y="53"/>
                  </a:lnTo>
                  <a:lnTo>
                    <a:pt x="3616" y="67"/>
                  </a:lnTo>
                  <a:lnTo>
                    <a:pt x="3626" y="81"/>
                  </a:lnTo>
                  <a:lnTo>
                    <a:pt x="3649" y="110"/>
                  </a:lnTo>
                  <a:lnTo>
                    <a:pt x="3674" y="140"/>
                  </a:lnTo>
                  <a:lnTo>
                    <a:pt x="3703" y="169"/>
                  </a:lnTo>
                  <a:lnTo>
                    <a:pt x="3733" y="200"/>
                  </a:lnTo>
                  <a:lnTo>
                    <a:pt x="3764" y="230"/>
                  </a:lnTo>
                  <a:lnTo>
                    <a:pt x="3827" y="288"/>
                  </a:lnTo>
                  <a:lnTo>
                    <a:pt x="3888" y="344"/>
                  </a:lnTo>
                  <a:lnTo>
                    <a:pt x="3916" y="371"/>
                  </a:lnTo>
                  <a:lnTo>
                    <a:pt x="3941" y="395"/>
                  </a:lnTo>
                  <a:lnTo>
                    <a:pt x="3964" y="419"/>
                  </a:lnTo>
                  <a:lnTo>
                    <a:pt x="3983" y="440"/>
                  </a:lnTo>
                  <a:lnTo>
                    <a:pt x="3983" y="440"/>
                  </a:lnTo>
                  <a:lnTo>
                    <a:pt x="4050" y="520"/>
                  </a:lnTo>
                  <a:lnTo>
                    <a:pt x="4114" y="601"/>
                  </a:lnTo>
                  <a:lnTo>
                    <a:pt x="4178" y="682"/>
                  </a:lnTo>
                  <a:lnTo>
                    <a:pt x="4242" y="765"/>
                  </a:lnTo>
                  <a:lnTo>
                    <a:pt x="4304" y="847"/>
                  </a:lnTo>
                  <a:lnTo>
                    <a:pt x="4365" y="931"/>
                  </a:lnTo>
                  <a:lnTo>
                    <a:pt x="4426" y="1015"/>
                  </a:lnTo>
                  <a:lnTo>
                    <a:pt x="4485" y="1101"/>
                  </a:lnTo>
                  <a:lnTo>
                    <a:pt x="4544" y="1186"/>
                  </a:lnTo>
                  <a:lnTo>
                    <a:pt x="4602" y="1273"/>
                  </a:lnTo>
                  <a:lnTo>
                    <a:pt x="4659" y="1359"/>
                  </a:lnTo>
                  <a:lnTo>
                    <a:pt x="4714" y="1447"/>
                  </a:lnTo>
                  <a:lnTo>
                    <a:pt x="4770" y="1534"/>
                  </a:lnTo>
                  <a:lnTo>
                    <a:pt x="4824" y="1623"/>
                  </a:lnTo>
                  <a:lnTo>
                    <a:pt x="4877" y="1711"/>
                  </a:lnTo>
                  <a:lnTo>
                    <a:pt x="4930" y="1801"/>
                  </a:lnTo>
                  <a:lnTo>
                    <a:pt x="4930" y="1801"/>
                  </a:lnTo>
                  <a:lnTo>
                    <a:pt x="4996" y="1917"/>
                  </a:lnTo>
                  <a:lnTo>
                    <a:pt x="5061" y="2034"/>
                  </a:lnTo>
                  <a:lnTo>
                    <a:pt x="5125" y="2152"/>
                  </a:lnTo>
                  <a:lnTo>
                    <a:pt x="5187" y="2271"/>
                  </a:lnTo>
                  <a:lnTo>
                    <a:pt x="5248" y="2391"/>
                  </a:lnTo>
                  <a:lnTo>
                    <a:pt x="5308" y="2512"/>
                  </a:lnTo>
                  <a:lnTo>
                    <a:pt x="5365" y="2634"/>
                  </a:lnTo>
                  <a:lnTo>
                    <a:pt x="5422" y="2757"/>
                  </a:lnTo>
                  <a:lnTo>
                    <a:pt x="5478" y="2881"/>
                  </a:lnTo>
                  <a:lnTo>
                    <a:pt x="5531" y="3005"/>
                  </a:lnTo>
                  <a:lnTo>
                    <a:pt x="5583" y="3131"/>
                  </a:lnTo>
                  <a:lnTo>
                    <a:pt x="5635" y="3257"/>
                  </a:lnTo>
                  <a:lnTo>
                    <a:pt x="5684" y="3384"/>
                  </a:lnTo>
                  <a:lnTo>
                    <a:pt x="5731" y="3512"/>
                  </a:lnTo>
                  <a:lnTo>
                    <a:pt x="5777" y="3641"/>
                  </a:lnTo>
                  <a:lnTo>
                    <a:pt x="5823" y="3769"/>
                  </a:lnTo>
                  <a:lnTo>
                    <a:pt x="5866" y="3899"/>
                  </a:lnTo>
                  <a:lnTo>
                    <a:pt x="5907" y="4030"/>
                  </a:lnTo>
                  <a:lnTo>
                    <a:pt x="5947" y="4161"/>
                  </a:lnTo>
                  <a:lnTo>
                    <a:pt x="5986" y="4292"/>
                  </a:lnTo>
                  <a:lnTo>
                    <a:pt x="6023" y="4425"/>
                  </a:lnTo>
                  <a:lnTo>
                    <a:pt x="6058" y="4558"/>
                  </a:lnTo>
                  <a:lnTo>
                    <a:pt x="6092" y="4691"/>
                  </a:lnTo>
                  <a:lnTo>
                    <a:pt x="6124" y="4824"/>
                  </a:lnTo>
                  <a:lnTo>
                    <a:pt x="6155" y="4959"/>
                  </a:lnTo>
                  <a:lnTo>
                    <a:pt x="6184" y="5093"/>
                  </a:lnTo>
                  <a:lnTo>
                    <a:pt x="6211" y="5228"/>
                  </a:lnTo>
                  <a:lnTo>
                    <a:pt x="6236" y="5363"/>
                  </a:lnTo>
                  <a:lnTo>
                    <a:pt x="6260" y="5499"/>
                  </a:lnTo>
                  <a:lnTo>
                    <a:pt x="6281" y="5635"/>
                  </a:lnTo>
                  <a:lnTo>
                    <a:pt x="6302" y="5771"/>
                  </a:lnTo>
                  <a:lnTo>
                    <a:pt x="6321" y="5906"/>
                  </a:lnTo>
                  <a:lnTo>
                    <a:pt x="6338" y="6043"/>
                  </a:lnTo>
                  <a:lnTo>
                    <a:pt x="6353" y="6180"/>
                  </a:lnTo>
                  <a:lnTo>
                    <a:pt x="6366" y="6317"/>
                  </a:lnTo>
                  <a:lnTo>
                    <a:pt x="6378" y="6453"/>
                  </a:lnTo>
                  <a:lnTo>
                    <a:pt x="6387" y="6590"/>
                  </a:lnTo>
                  <a:lnTo>
                    <a:pt x="6395" y="6728"/>
                  </a:lnTo>
                  <a:lnTo>
                    <a:pt x="6401" y="6865"/>
                  </a:lnTo>
                  <a:lnTo>
                    <a:pt x="6405" y="7001"/>
                  </a:lnTo>
                  <a:lnTo>
                    <a:pt x="6408" y="7138"/>
                  </a:lnTo>
                  <a:lnTo>
                    <a:pt x="6408" y="7276"/>
                  </a:lnTo>
                  <a:lnTo>
                    <a:pt x="6407" y="7413"/>
                  </a:lnTo>
                  <a:lnTo>
                    <a:pt x="6404" y="7549"/>
                  </a:lnTo>
                  <a:lnTo>
                    <a:pt x="6399" y="7685"/>
                  </a:lnTo>
                  <a:lnTo>
                    <a:pt x="6392" y="7822"/>
                  </a:lnTo>
                  <a:lnTo>
                    <a:pt x="6383" y="7958"/>
                  </a:lnTo>
                  <a:lnTo>
                    <a:pt x="6372" y="8095"/>
                  </a:lnTo>
                  <a:lnTo>
                    <a:pt x="6359" y="8229"/>
                  </a:lnTo>
                  <a:lnTo>
                    <a:pt x="6344" y="8365"/>
                  </a:lnTo>
                  <a:lnTo>
                    <a:pt x="6328" y="8500"/>
                  </a:lnTo>
                  <a:lnTo>
                    <a:pt x="6308" y="8635"/>
                  </a:lnTo>
                  <a:lnTo>
                    <a:pt x="6287" y="8769"/>
                  </a:lnTo>
                  <a:lnTo>
                    <a:pt x="6264" y="8903"/>
                  </a:lnTo>
                  <a:lnTo>
                    <a:pt x="6240" y="9037"/>
                  </a:lnTo>
                  <a:lnTo>
                    <a:pt x="6213" y="9169"/>
                  </a:lnTo>
                  <a:lnTo>
                    <a:pt x="6184" y="9302"/>
                  </a:lnTo>
                  <a:lnTo>
                    <a:pt x="6153" y="9434"/>
                  </a:lnTo>
                  <a:lnTo>
                    <a:pt x="6119" y="9566"/>
                  </a:lnTo>
                  <a:lnTo>
                    <a:pt x="6084" y="9696"/>
                  </a:lnTo>
                  <a:lnTo>
                    <a:pt x="6047" y="9826"/>
                  </a:lnTo>
                  <a:lnTo>
                    <a:pt x="6008" y="9956"/>
                  </a:lnTo>
                  <a:lnTo>
                    <a:pt x="5966" y="10085"/>
                  </a:lnTo>
                  <a:lnTo>
                    <a:pt x="5922" y="10213"/>
                  </a:lnTo>
                  <a:lnTo>
                    <a:pt x="5922" y="10213"/>
                  </a:lnTo>
                  <a:lnTo>
                    <a:pt x="5899" y="10277"/>
                  </a:lnTo>
                  <a:lnTo>
                    <a:pt x="5876" y="10340"/>
                  </a:lnTo>
                  <a:lnTo>
                    <a:pt x="5852" y="10403"/>
                  </a:lnTo>
                  <a:lnTo>
                    <a:pt x="5828" y="10467"/>
                  </a:lnTo>
                  <a:lnTo>
                    <a:pt x="5802" y="10530"/>
                  </a:lnTo>
                  <a:lnTo>
                    <a:pt x="5775" y="10592"/>
                  </a:lnTo>
                  <a:lnTo>
                    <a:pt x="5749" y="10654"/>
                  </a:lnTo>
                  <a:lnTo>
                    <a:pt x="5722" y="10716"/>
                  </a:lnTo>
                  <a:lnTo>
                    <a:pt x="5694" y="10777"/>
                  </a:lnTo>
                  <a:lnTo>
                    <a:pt x="5665" y="10839"/>
                  </a:lnTo>
                  <a:lnTo>
                    <a:pt x="5636" y="10899"/>
                  </a:lnTo>
                  <a:lnTo>
                    <a:pt x="5605" y="10959"/>
                  </a:lnTo>
                  <a:lnTo>
                    <a:pt x="5575" y="11019"/>
                  </a:lnTo>
                  <a:lnTo>
                    <a:pt x="5543" y="11078"/>
                  </a:lnTo>
                  <a:lnTo>
                    <a:pt x="5512" y="11137"/>
                  </a:lnTo>
                  <a:lnTo>
                    <a:pt x="5479" y="11196"/>
                  </a:lnTo>
                  <a:lnTo>
                    <a:pt x="5446" y="11254"/>
                  </a:lnTo>
                  <a:lnTo>
                    <a:pt x="5411" y="11312"/>
                  </a:lnTo>
                  <a:lnTo>
                    <a:pt x="5377" y="11370"/>
                  </a:lnTo>
                  <a:lnTo>
                    <a:pt x="5342" y="11426"/>
                  </a:lnTo>
                  <a:lnTo>
                    <a:pt x="5306" y="11482"/>
                  </a:lnTo>
                  <a:lnTo>
                    <a:pt x="5270" y="11539"/>
                  </a:lnTo>
                  <a:lnTo>
                    <a:pt x="5232" y="11594"/>
                  </a:lnTo>
                  <a:lnTo>
                    <a:pt x="5195" y="11649"/>
                  </a:lnTo>
                  <a:lnTo>
                    <a:pt x="5156" y="11704"/>
                  </a:lnTo>
                  <a:lnTo>
                    <a:pt x="5117" y="11758"/>
                  </a:lnTo>
                  <a:lnTo>
                    <a:pt x="5077" y="11811"/>
                  </a:lnTo>
                  <a:lnTo>
                    <a:pt x="5037" y="11863"/>
                  </a:lnTo>
                  <a:lnTo>
                    <a:pt x="4996" y="11916"/>
                  </a:lnTo>
                  <a:lnTo>
                    <a:pt x="4955" y="11968"/>
                  </a:lnTo>
                  <a:lnTo>
                    <a:pt x="4911" y="12019"/>
                  </a:lnTo>
                  <a:lnTo>
                    <a:pt x="4869" y="12070"/>
                  </a:lnTo>
                  <a:lnTo>
                    <a:pt x="4825" y="12120"/>
                  </a:lnTo>
                  <a:lnTo>
                    <a:pt x="4781" y="12169"/>
                  </a:lnTo>
                  <a:lnTo>
                    <a:pt x="4736" y="12217"/>
                  </a:lnTo>
                  <a:lnTo>
                    <a:pt x="4690" y="12266"/>
                  </a:lnTo>
                  <a:lnTo>
                    <a:pt x="4645" y="12314"/>
                  </a:lnTo>
                  <a:lnTo>
                    <a:pt x="4598" y="12360"/>
                  </a:lnTo>
                  <a:lnTo>
                    <a:pt x="4550" y="12407"/>
                  </a:lnTo>
                  <a:lnTo>
                    <a:pt x="4502" y="12453"/>
                  </a:lnTo>
                  <a:lnTo>
                    <a:pt x="4454" y="12498"/>
                  </a:lnTo>
                  <a:lnTo>
                    <a:pt x="4404" y="12542"/>
                  </a:lnTo>
                  <a:lnTo>
                    <a:pt x="4354" y="12585"/>
                  </a:lnTo>
                  <a:lnTo>
                    <a:pt x="4303" y="12629"/>
                  </a:lnTo>
                  <a:lnTo>
                    <a:pt x="4252" y="12671"/>
                  </a:lnTo>
                  <a:lnTo>
                    <a:pt x="4200" y="12713"/>
                  </a:lnTo>
                  <a:lnTo>
                    <a:pt x="4148" y="12753"/>
                  </a:lnTo>
                  <a:lnTo>
                    <a:pt x="4095" y="12794"/>
                  </a:lnTo>
                  <a:lnTo>
                    <a:pt x="4041" y="12834"/>
                  </a:lnTo>
                  <a:lnTo>
                    <a:pt x="3986" y="12872"/>
                  </a:lnTo>
                  <a:lnTo>
                    <a:pt x="3931" y="12910"/>
                  </a:lnTo>
                  <a:lnTo>
                    <a:pt x="3876" y="12947"/>
                  </a:lnTo>
                  <a:lnTo>
                    <a:pt x="3819" y="12984"/>
                  </a:lnTo>
                  <a:lnTo>
                    <a:pt x="3762" y="13019"/>
                  </a:lnTo>
                  <a:lnTo>
                    <a:pt x="3705" y="13054"/>
                  </a:lnTo>
                  <a:lnTo>
                    <a:pt x="3646" y="13088"/>
                  </a:lnTo>
                  <a:lnTo>
                    <a:pt x="3588" y="13121"/>
                  </a:lnTo>
                  <a:lnTo>
                    <a:pt x="3528" y="13154"/>
                  </a:lnTo>
                  <a:lnTo>
                    <a:pt x="3468" y="13186"/>
                  </a:lnTo>
                  <a:lnTo>
                    <a:pt x="3407" y="13216"/>
                  </a:lnTo>
                  <a:lnTo>
                    <a:pt x="3346" y="13246"/>
                  </a:lnTo>
                  <a:lnTo>
                    <a:pt x="3284" y="13275"/>
                  </a:lnTo>
                  <a:lnTo>
                    <a:pt x="3221" y="13303"/>
                  </a:lnTo>
                  <a:lnTo>
                    <a:pt x="3158" y="13331"/>
                  </a:lnTo>
                  <a:lnTo>
                    <a:pt x="3158" y="13331"/>
                  </a:lnTo>
                  <a:lnTo>
                    <a:pt x="3111" y="13350"/>
                  </a:lnTo>
                  <a:lnTo>
                    <a:pt x="3064" y="13369"/>
                  </a:lnTo>
                  <a:lnTo>
                    <a:pt x="3018" y="13387"/>
                  </a:lnTo>
                  <a:lnTo>
                    <a:pt x="2970" y="13404"/>
                  </a:lnTo>
                  <a:lnTo>
                    <a:pt x="2923" y="13421"/>
                  </a:lnTo>
                  <a:lnTo>
                    <a:pt x="2876" y="13437"/>
                  </a:lnTo>
                  <a:lnTo>
                    <a:pt x="2829" y="13453"/>
                  </a:lnTo>
                  <a:lnTo>
                    <a:pt x="2781" y="13468"/>
                  </a:lnTo>
                  <a:lnTo>
                    <a:pt x="2686" y="13497"/>
                  </a:lnTo>
                  <a:lnTo>
                    <a:pt x="2590" y="13523"/>
                  </a:lnTo>
                  <a:lnTo>
                    <a:pt x="2494" y="13546"/>
                  </a:lnTo>
                  <a:lnTo>
                    <a:pt x="2397" y="13567"/>
                  </a:lnTo>
                  <a:lnTo>
                    <a:pt x="2301" y="13587"/>
                  </a:lnTo>
                  <a:lnTo>
                    <a:pt x="2203" y="13604"/>
                  </a:lnTo>
                  <a:lnTo>
                    <a:pt x="2107" y="13619"/>
                  </a:lnTo>
                  <a:lnTo>
                    <a:pt x="2008" y="13632"/>
                  </a:lnTo>
                  <a:lnTo>
                    <a:pt x="1910" y="13643"/>
                  </a:lnTo>
                  <a:lnTo>
                    <a:pt x="1812" y="13652"/>
                  </a:lnTo>
                  <a:lnTo>
                    <a:pt x="1714" y="13659"/>
                  </a:lnTo>
                  <a:lnTo>
                    <a:pt x="1616" y="13665"/>
                  </a:lnTo>
                  <a:lnTo>
                    <a:pt x="1516" y="13669"/>
                  </a:lnTo>
                  <a:lnTo>
                    <a:pt x="1418" y="13672"/>
                  </a:lnTo>
                  <a:lnTo>
                    <a:pt x="1319" y="13673"/>
                  </a:lnTo>
                  <a:lnTo>
                    <a:pt x="1220" y="13672"/>
                  </a:lnTo>
                  <a:lnTo>
                    <a:pt x="1121" y="13668"/>
                  </a:lnTo>
                  <a:lnTo>
                    <a:pt x="1021" y="13664"/>
                  </a:lnTo>
                  <a:lnTo>
                    <a:pt x="922" y="13659"/>
                  </a:lnTo>
                  <a:lnTo>
                    <a:pt x="823" y="13652"/>
                  </a:lnTo>
                  <a:lnTo>
                    <a:pt x="724" y="13644"/>
                  </a:lnTo>
                  <a:lnTo>
                    <a:pt x="625" y="13635"/>
                  </a:lnTo>
                  <a:lnTo>
                    <a:pt x="526" y="13625"/>
                  </a:lnTo>
                  <a:lnTo>
                    <a:pt x="427" y="13614"/>
                  </a:lnTo>
                  <a:lnTo>
                    <a:pt x="327" y="13601"/>
                  </a:lnTo>
                  <a:lnTo>
                    <a:pt x="229" y="13588"/>
                  </a:lnTo>
                  <a:lnTo>
                    <a:pt x="130" y="13573"/>
                  </a:lnTo>
                  <a:lnTo>
                    <a:pt x="32" y="13558"/>
                  </a:lnTo>
                  <a:lnTo>
                    <a:pt x="32" y="13558"/>
                  </a:lnTo>
                  <a:close/>
                </a:path>
              </a:pathLst>
            </a:custGeom>
            <a:solidFill>
              <a:srgbClr val="F7B6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715084" y="5109486"/>
              <a:ext cx="2385596" cy="1018685"/>
            </a:xfrm>
            <a:custGeom>
              <a:avLst/>
              <a:gdLst>
                <a:gd name="T0" fmla="*/ 18 w 14013"/>
                <a:gd name="T1" fmla="*/ 1202 h 5897"/>
                <a:gd name="T2" fmla="*/ 131 w 14013"/>
                <a:gd name="T3" fmla="*/ 1311 h 5897"/>
                <a:gd name="T4" fmla="*/ 301 w 14013"/>
                <a:gd name="T5" fmla="*/ 1392 h 5897"/>
                <a:gd name="T6" fmla="*/ 608 w 14013"/>
                <a:gd name="T7" fmla="*/ 1466 h 5897"/>
                <a:gd name="T8" fmla="*/ 761 w 14013"/>
                <a:gd name="T9" fmla="*/ 1463 h 5897"/>
                <a:gd name="T10" fmla="*/ 1064 w 14013"/>
                <a:gd name="T11" fmla="*/ 1383 h 5897"/>
                <a:gd name="T12" fmla="*/ 1368 w 14013"/>
                <a:gd name="T13" fmla="*/ 1218 h 5897"/>
                <a:gd name="T14" fmla="*/ 1848 w 14013"/>
                <a:gd name="T15" fmla="*/ 859 h 5897"/>
                <a:gd name="T16" fmla="*/ 2117 w 14013"/>
                <a:gd name="T17" fmla="*/ 666 h 5897"/>
                <a:gd name="T18" fmla="*/ 2409 w 14013"/>
                <a:gd name="T19" fmla="*/ 500 h 5897"/>
                <a:gd name="T20" fmla="*/ 2945 w 14013"/>
                <a:gd name="T21" fmla="*/ 276 h 5897"/>
                <a:gd name="T22" fmla="*/ 3500 w 14013"/>
                <a:gd name="T23" fmla="*/ 116 h 5897"/>
                <a:gd name="T24" fmla="*/ 4184 w 14013"/>
                <a:gd name="T25" fmla="*/ 12 h 5897"/>
                <a:gd name="T26" fmla="*/ 4873 w 14013"/>
                <a:gd name="T27" fmla="*/ 15 h 5897"/>
                <a:gd name="T28" fmla="*/ 5502 w 14013"/>
                <a:gd name="T29" fmla="*/ 118 h 5897"/>
                <a:gd name="T30" fmla="*/ 5832 w 14013"/>
                <a:gd name="T31" fmla="*/ 213 h 5897"/>
                <a:gd name="T32" fmla="*/ 6154 w 14013"/>
                <a:gd name="T33" fmla="*/ 340 h 5897"/>
                <a:gd name="T34" fmla="*/ 6466 w 14013"/>
                <a:gd name="T35" fmla="*/ 496 h 5897"/>
                <a:gd name="T36" fmla="*/ 7554 w 14013"/>
                <a:gd name="T37" fmla="*/ 1110 h 5897"/>
                <a:gd name="T38" fmla="*/ 8258 w 14013"/>
                <a:gd name="T39" fmla="*/ 1466 h 5897"/>
                <a:gd name="T40" fmla="*/ 8983 w 14013"/>
                <a:gd name="T41" fmla="*/ 1760 h 5897"/>
                <a:gd name="T42" fmla="*/ 9578 w 14013"/>
                <a:gd name="T43" fmla="*/ 1926 h 5897"/>
                <a:gd name="T44" fmla="*/ 9970 w 14013"/>
                <a:gd name="T45" fmla="*/ 1994 h 5897"/>
                <a:gd name="T46" fmla="*/ 10375 w 14013"/>
                <a:gd name="T47" fmla="*/ 2030 h 5897"/>
                <a:gd name="T48" fmla="*/ 10795 w 14013"/>
                <a:gd name="T49" fmla="*/ 2028 h 5897"/>
                <a:gd name="T50" fmla="*/ 11229 w 14013"/>
                <a:gd name="T51" fmla="*/ 1984 h 5897"/>
                <a:gd name="T52" fmla="*/ 11682 w 14013"/>
                <a:gd name="T53" fmla="*/ 1897 h 5897"/>
                <a:gd name="T54" fmla="*/ 12153 w 14013"/>
                <a:gd name="T55" fmla="*/ 1759 h 5897"/>
                <a:gd name="T56" fmla="*/ 12645 w 14013"/>
                <a:gd name="T57" fmla="*/ 1569 h 5897"/>
                <a:gd name="T58" fmla="*/ 13158 w 14013"/>
                <a:gd name="T59" fmla="*/ 1323 h 5897"/>
                <a:gd name="T60" fmla="*/ 13695 w 14013"/>
                <a:gd name="T61" fmla="*/ 1016 h 5897"/>
                <a:gd name="T62" fmla="*/ 13991 w 14013"/>
                <a:gd name="T63" fmla="*/ 830 h 5897"/>
                <a:gd name="T64" fmla="*/ 13883 w 14013"/>
                <a:gd name="T65" fmla="*/ 977 h 5897"/>
                <a:gd name="T66" fmla="*/ 13716 w 14013"/>
                <a:gd name="T67" fmla="*/ 1296 h 5897"/>
                <a:gd name="T68" fmla="*/ 13398 w 14013"/>
                <a:gd name="T69" fmla="*/ 1742 h 5897"/>
                <a:gd name="T70" fmla="*/ 12936 w 14013"/>
                <a:gd name="T71" fmla="*/ 2302 h 5897"/>
                <a:gd name="T72" fmla="*/ 12467 w 14013"/>
                <a:gd name="T73" fmla="*/ 2797 h 5897"/>
                <a:gd name="T74" fmla="*/ 11768 w 14013"/>
                <a:gd name="T75" fmla="*/ 3430 h 5897"/>
                <a:gd name="T76" fmla="*/ 11009 w 14013"/>
                <a:gd name="T77" fmla="*/ 4009 h 5897"/>
                <a:gd name="T78" fmla="*/ 10197 w 14013"/>
                <a:gd name="T79" fmla="*/ 4521 h 5897"/>
                <a:gd name="T80" fmla="*/ 9343 w 14013"/>
                <a:gd name="T81" fmla="*/ 4965 h 5897"/>
                <a:gd name="T82" fmla="*/ 8453 w 14013"/>
                <a:gd name="T83" fmla="*/ 5330 h 5897"/>
                <a:gd name="T84" fmla="*/ 7536 w 14013"/>
                <a:gd name="T85" fmla="*/ 5610 h 5897"/>
                <a:gd name="T86" fmla="*/ 6601 w 14013"/>
                <a:gd name="T87" fmla="*/ 5799 h 5897"/>
                <a:gd name="T88" fmla="*/ 5655 w 14013"/>
                <a:gd name="T89" fmla="*/ 5890 h 5897"/>
                <a:gd name="T90" fmla="*/ 4843 w 14013"/>
                <a:gd name="T91" fmla="*/ 5884 h 5897"/>
                <a:gd name="T92" fmla="*/ 4371 w 14013"/>
                <a:gd name="T93" fmla="*/ 5840 h 5897"/>
                <a:gd name="T94" fmla="*/ 3906 w 14013"/>
                <a:gd name="T95" fmla="*/ 5759 h 5897"/>
                <a:gd name="T96" fmla="*/ 3452 w 14013"/>
                <a:gd name="T97" fmla="*/ 5643 h 5897"/>
                <a:gd name="T98" fmla="*/ 3011 w 14013"/>
                <a:gd name="T99" fmla="*/ 5489 h 5897"/>
                <a:gd name="T100" fmla="*/ 2588 w 14013"/>
                <a:gd name="T101" fmla="*/ 5298 h 5897"/>
                <a:gd name="T102" fmla="*/ 2185 w 14013"/>
                <a:gd name="T103" fmla="*/ 5068 h 5897"/>
                <a:gd name="T104" fmla="*/ 1804 w 14013"/>
                <a:gd name="T105" fmla="*/ 4800 h 5897"/>
                <a:gd name="T106" fmla="*/ 1450 w 14013"/>
                <a:gd name="T107" fmla="*/ 4491 h 5897"/>
                <a:gd name="T108" fmla="*/ 1126 w 14013"/>
                <a:gd name="T109" fmla="*/ 4142 h 5897"/>
                <a:gd name="T110" fmla="*/ 930 w 14013"/>
                <a:gd name="T111" fmla="*/ 3888 h 5897"/>
                <a:gd name="T112" fmla="*/ 645 w 14013"/>
                <a:gd name="T113" fmla="*/ 3423 h 5897"/>
                <a:gd name="T114" fmla="*/ 367 w 14013"/>
                <a:gd name="T115" fmla="*/ 2792 h 5897"/>
                <a:gd name="T116" fmla="*/ 171 w 14013"/>
                <a:gd name="T117" fmla="*/ 2128 h 5897"/>
                <a:gd name="T118" fmla="*/ 40 w 14013"/>
                <a:gd name="T119" fmla="*/ 1443 h 5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13" h="5897">
                  <a:moveTo>
                    <a:pt x="0" y="1148"/>
                  </a:moveTo>
                  <a:lnTo>
                    <a:pt x="0" y="1148"/>
                  </a:lnTo>
                  <a:lnTo>
                    <a:pt x="2" y="1157"/>
                  </a:lnTo>
                  <a:lnTo>
                    <a:pt x="4" y="1166"/>
                  </a:lnTo>
                  <a:lnTo>
                    <a:pt x="7" y="1175"/>
                  </a:lnTo>
                  <a:lnTo>
                    <a:pt x="10" y="1184"/>
                  </a:lnTo>
                  <a:lnTo>
                    <a:pt x="18" y="1202"/>
                  </a:lnTo>
                  <a:lnTo>
                    <a:pt x="29" y="1219"/>
                  </a:lnTo>
                  <a:lnTo>
                    <a:pt x="41" y="1235"/>
                  </a:lnTo>
                  <a:lnTo>
                    <a:pt x="56" y="1251"/>
                  </a:lnTo>
                  <a:lnTo>
                    <a:pt x="73" y="1267"/>
                  </a:lnTo>
                  <a:lnTo>
                    <a:pt x="91" y="1282"/>
                  </a:lnTo>
                  <a:lnTo>
                    <a:pt x="110" y="1296"/>
                  </a:lnTo>
                  <a:lnTo>
                    <a:pt x="131" y="1311"/>
                  </a:lnTo>
                  <a:lnTo>
                    <a:pt x="152" y="1324"/>
                  </a:lnTo>
                  <a:lnTo>
                    <a:pt x="175" y="1337"/>
                  </a:lnTo>
                  <a:lnTo>
                    <a:pt x="199" y="1349"/>
                  </a:lnTo>
                  <a:lnTo>
                    <a:pt x="223" y="1361"/>
                  </a:lnTo>
                  <a:lnTo>
                    <a:pt x="250" y="1372"/>
                  </a:lnTo>
                  <a:lnTo>
                    <a:pt x="275" y="1382"/>
                  </a:lnTo>
                  <a:lnTo>
                    <a:pt x="301" y="1392"/>
                  </a:lnTo>
                  <a:lnTo>
                    <a:pt x="327" y="1402"/>
                  </a:lnTo>
                  <a:lnTo>
                    <a:pt x="380" y="1419"/>
                  </a:lnTo>
                  <a:lnTo>
                    <a:pt x="432" y="1433"/>
                  </a:lnTo>
                  <a:lnTo>
                    <a:pt x="482" y="1445"/>
                  </a:lnTo>
                  <a:lnTo>
                    <a:pt x="528" y="1455"/>
                  </a:lnTo>
                  <a:lnTo>
                    <a:pt x="571" y="1462"/>
                  </a:lnTo>
                  <a:lnTo>
                    <a:pt x="608" y="1466"/>
                  </a:lnTo>
                  <a:lnTo>
                    <a:pt x="639" y="1468"/>
                  </a:lnTo>
                  <a:lnTo>
                    <a:pt x="639" y="1468"/>
                  </a:lnTo>
                  <a:lnTo>
                    <a:pt x="664" y="1468"/>
                  </a:lnTo>
                  <a:lnTo>
                    <a:pt x="688" y="1468"/>
                  </a:lnTo>
                  <a:lnTo>
                    <a:pt x="713" y="1467"/>
                  </a:lnTo>
                  <a:lnTo>
                    <a:pt x="737" y="1465"/>
                  </a:lnTo>
                  <a:lnTo>
                    <a:pt x="761" y="1463"/>
                  </a:lnTo>
                  <a:lnTo>
                    <a:pt x="786" y="1460"/>
                  </a:lnTo>
                  <a:lnTo>
                    <a:pt x="834" y="1452"/>
                  </a:lnTo>
                  <a:lnTo>
                    <a:pt x="881" y="1442"/>
                  </a:lnTo>
                  <a:lnTo>
                    <a:pt x="927" y="1430"/>
                  </a:lnTo>
                  <a:lnTo>
                    <a:pt x="974" y="1416"/>
                  </a:lnTo>
                  <a:lnTo>
                    <a:pt x="1019" y="1400"/>
                  </a:lnTo>
                  <a:lnTo>
                    <a:pt x="1064" y="1383"/>
                  </a:lnTo>
                  <a:lnTo>
                    <a:pt x="1109" y="1364"/>
                  </a:lnTo>
                  <a:lnTo>
                    <a:pt x="1154" y="1343"/>
                  </a:lnTo>
                  <a:lnTo>
                    <a:pt x="1197" y="1320"/>
                  </a:lnTo>
                  <a:lnTo>
                    <a:pt x="1241" y="1296"/>
                  </a:lnTo>
                  <a:lnTo>
                    <a:pt x="1283" y="1271"/>
                  </a:lnTo>
                  <a:lnTo>
                    <a:pt x="1327" y="1245"/>
                  </a:lnTo>
                  <a:lnTo>
                    <a:pt x="1368" y="1218"/>
                  </a:lnTo>
                  <a:lnTo>
                    <a:pt x="1410" y="1191"/>
                  </a:lnTo>
                  <a:lnTo>
                    <a:pt x="1451" y="1162"/>
                  </a:lnTo>
                  <a:lnTo>
                    <a:pt x="1493" y="1133"/>
                  </a:lnTo>
                  <a:lnTo>
                    <a:pt x="1533" y="1102"/>
                  </a:lnTo>
                  <a:lnTo>
                    <a:pt x="1613" y="1042"/>
                  </a:lnTo>
                  <a:lnTo>
                    <a:pt x="1693" y="981"/>
                  </a:lnTo>
                  <a:lnTo>
                    <a:pt x="1848" y="859"/>
                  </a:lnTo>
                  <a:lnTo>
                    <a:pt x="1924" y="801"/>
                  </a:lnTo>
                  <a:lnTo>
                    <a:pt x="1962" y="773"/>
                  </a:lnTo>
                  <a:lnTo>
                    <a:pt x="2000" y="745"/>
                  </a:lnTo>
                  <a:lnTo>
                    <a:pt x="2000" y="745"/>
                  </a:lnTo>
                  <a:lnTo>
                    <a:pt x="2039" y="718"/>
                  </a:lnTo>
                  <a:lnTo>
                    <a:pt x="2078" y="692"/>
                  </a:lnTo>
                  <a:lnTo>
                    <a:pt x="2117" y="666"/>
                  </a:lnTo>
                  <a:lnTo>
                    <a:pt x="2157" y="641"/>
                  </a:lnTo>
                  <a:lnTo>
                    <a:pt x="2199" y="616"/>
                  </a:lnTo>
                  <a:lnTo>
                    <a:pt x="2240" y="592"/>
                  </a:lnTo>
                  <a:lnTo>
                    <a:pt x="2281" y="567"/>
                  </a:lnTo>
                  <a:lnTo>
                    <a:pt x="2323" y="544"/>
                  </a:lnTo>
                  <a:lnTo>
                    <a:pt x="2367" y="522"/>
                  </a:lnTo>
                  <a:lnTo>
                    <a:pt x="2409" y="500"/>
                  </a:lnTo>
                  <a:lnTo>
                    <a:pt x="2452" y="479"/>
                  </a:lnTo>
                  <a:lnTo>
                    <a:pt x="2495" y="458"/>
                  </a:lnTo>
                  <a:lnTo>
                    <a:pt x="2584" y="418"/>
                  </a:lnTo>
                  <a:lnTo>
                    <a:pt x="2672" y="379"/>
                  </a:lnTo>
                  <a:lnTo>
                    <a:pt x="2763" y="342"/>
                  </a:lnTo>
                  <a:lnTo>
                    <a:pt x="2853" y="308"/>
                  </a:lnTo>
                  <a:lnTo>
                    <a:pt x="2945" y="276"/>
                  </a:lnTo>
                  <a:lnTo>
                    <a:pt x="3036" y="245"/>
                  </a:lnTo>
                  <a:lnTo>
                    <a:pt x="3128" y="215"/>
                  </a:lnTo>
                  <a:lnTo>
                    <a:pt x="3219" y="188"/>
                  </a:lnTo>
                  <a:lnTo>
                    <a:pt x="3312" y="163"/>
                  </a:lnTo>
                  <a:lnTo>
                    <a:pt x="3404" y="139"/>
                  </a:lnTo>
                  <a:lnTo>
                    <a:pt x="3404" y="139"/>
                  </a:lnTo>
                  <a:lnTo>
                    <a:pt x="3500" y="116"/>
                  </a:lnTo>
                  <a:lnTo>
                    <a:pt x="3597" y="95"/>
                  </a:lnTo>
                  <a:lnTo>
                    <a:pt x="3694" y="76"/>
                  </a:lnTo>
                  <a:lnTo>
                    <a:pt x="3792" y="59"/>
                  </a:lnTo>
                  <a:lnTo>
                    <a:pt x="3889" y="43"/>
                  </a:lnTo>
                  <a:lnTo>
                    <a:pt x="3987" y="31"/>
                  </a:lnTo>
                  <a:lnTo>
                    <a:pt x="4085" y="20"/>
                  </a:lnTo>
                  <a:lnTo>
                    <a:pt x="4184" y="12"/>
                  </a:lnTo>
                  <a:lnTo>
                    <a:pt x="4283" y="5"/>
                  </a:lnTo>
                  <a:lnTo>
                    <a:pt x="4381" y="1"/>
                  </a:lnTo>
                  <a:lnTo>
                    <a:pt x="4480" y="0"/>
                  </a:lnTo>
                  <a:lnTo>
                    <a:pt x="4578" y="0"/>
                  </a:lnTo>
                  <a:lnTo>
                    <a:pt x="4677" y="3"/>
                  </a:lnTo>
                  <a:lnTo>
                    <a:pt x="4774" y="7"/>
                  </a:lnTo>
                  <a:lnTo>
                    <a:pt x="4873" y="15"/>
                  </a:lnTo>
                  <a:lnTo>
                    <a:pt x="4970" y="24"/>
                  </a:lnTo>
                  <a:lnTo>
                    <a:pt x="5068" y="36"/>
                  </a:lnTo>
                  <a:lnTo>
                    <a:pt x="5166" y="50"/>
                  </a:lnTo>
                  <a:lnTo>
                    <a:pt x="5262" y="67"/>
                  </a:lnTo>
                  <a:lnTo>
                    <a:pt x="5359" y="85"/>
                  </a:lnTo>
                  <a:lnTo>
                    <a:pt x="5454" y="106"/>
                  </a:lnTo>
                  <a:lnTo>
                    <a:pt x="5502" y="118"/>
                  </a:lnTo>
                  <a:lnTo>
                    <a:pt x="5550" y="129"/>
                  </a:lnTo>
                  <a:lnTo>
                    <a:pt x="5597" y="142"/>
                  </a:lnTo>
                  <a:lnTo>
                    <a:pt x="5644" y="155"/>
                  </a:lnTo>
                  <a:lnTo>
                    <a:pt x="5692" y="169"/>
                  </a:lnTo>
                  <a:lnTo>
                    <a:pt x="5739" y="183"/>
                  </a:lnTo>
                  <a:lnTo>
                    <a:pt x="5786" y="198"/>
                  </a:lnTo>
                  <a:lnTo>
                    <a:pt x="5832" y="213"/>
                  </a:lnTo>
                  <a:lnTo>
                    <a:pt x="5879" y="231"/>
                  </a:lnTo>
                  <a:lnTo>
                    <a:pt x="5926" y="247"/>
                  </a:lnTo>
                  <a:lnTo>
                    <a:pt x="5971" y="265"/>
                  </a:lnTo>
                  <a:lnTo>
                    <a:pt x="6017" y="282"/>
                  </a:lnTo>
                  <a:lnTo>
                    <a:pt x="6064" y="301"/>
                  </a:lnTo>
                  <a:lnTo>
                    <a:pt x="6109" y="320"/>
                  </a:lnTo>
                  <a:lnTo>
                    <a:pt x="6154" y="340"/>
                  </a:lnTo>
                  <a:lnTo>
                    <a:pt x="6199" y="360"/>
                  </a:lnTo>
                  <a:lnTo>
                    <a:pt x="6245" y="381"/>
                  </a:lnTo>
                  <a:lnTo>
                    <a:pt x="6289" y="403"/>
                  </a:lnTo>
                  <a:lnTo>
                    <a:pt x="6333" y="426"/>
                  </a:lnTo>
                  <a:lnTo>
                    <a:pt x="6377" y="449"/>
                  </a:lnTo>
                  <a:lnTo>
                    <a:pt x="6422" y="472"/>
                  </a:lnTo>
                  <a:lnTo>
                    <a:pt x="6466" y="496"/>
                  </a:lnTo>
                  <a:lnTo>
                    <a:pt x="6466" y="496"/>
                  </a:lnTo>
                  <a:lnTo>
                    <a:pt x="6664" y="609"/>
                  </a:lnTo>
                  <a:lnTo>
                    <a:pt x="6861" y="721"/>
                  </a:lnTo>
                  <a:lnTo>
                    <a:pt x="7059" y="834"/>
                  </a:lnTo>
                  <a:lnTo>
                    <a:pt x="7256" y="945"/>
                  </a:lnTo>
                  <a:lnTo>
                    <a:pt x="7455" y="1056"/>
                  </a:lnTo>
                  <a:lnTo>
                    <a:pt x="7554" y="1110"/>
                  </a:lnTo>
                  <a:lnTo>
                    <a:pt x="7654" y="1164"/>
                  </a:lnTo>
                  <a:lnTo>
                    <a:pt x="7753" y="1216"/>
                  </a:lnTo>
                  <a:lnTo>
                    <a:pt x="7854" y="1268"/>
                  </a:lnTo>
                  <a:lnTo>
                    <a:pt x="7954" y="1320"/>
                  </a:lnTo>
                  <a:lnTo>
                    <a:pt x="8055" y="1370"/>
                  </a:lnTo>
                  <a:lnTo>
                    <a:pt x="8157" y="1419"/>
                  </a:lnTo>
                  <a:lnTo>
                    <a:pt x="8258" y="1466"/>
                  </a:lnTo>
                  <a:lnTo>
                    <a:pt x="8360" y="1513"/>
                  </a:lnTo>
                  <a:lnTo>
                    <a:pt x="8462" y="1558"/>
                  </a:lnTo>
                  <a:lnTo>
                    <a:pt x="8565" y="1602"/>
                  </a:lnTo>
                  <a:lnTo>
                    <a:pt x="8668" y="1644"/>
                  </a:lnTo>
                  <a:lnTo>
                    <a:pt x="8773" y="1685"/>
                  </a:lnTo>
                  <a:lnTo>
                    <a:pt x="8878" y="1723"/>
                  </a:lnTo>
                  <a:lnTo>
                    <a:pt x="8983" y="1760"/>
                  </a:lnTo>
                  <a:lnTo>
                    <a:pt x="9090" y="1795"/>
                  </a:lnTo>
                  <a:lnTo>
                    <a:pt x="9196" y="1827"/>
                  </a:lnTo>
                  <a:lnTo>
                    <a:pt x="9305" y="1859"/>
                  </a:lnTo>
                  <a:lnTo>
                    <a:pt x="9414" y="1888"/>
                  </a:lnTo>
                  <a:lnTo>
                    <a:pt x="9468" y="1901"/>
                  </a:lnTo>
                  <a:lnTo>
                    <a:pt x="9523" y="1914"/>
                  </a:lnTo>
                  <a:lnTo>
                    <a:pt x="9578" y="1926"/>
                  </a:lnTo>
                  <a:lnTo>
                    <a:pt x="9633" y="1938"/>
                  </a:lnTo>
                  <a:lnTo>
                    <a:pt x="9689" y="1949"/>
                  </a:lnTo>
                  <a:lnTo>
                    <a:pt x="9745" y="1959"/>
                  </a:lnTo>
                  <a:lnTo>
                    <a:pt x="9801" y="1969"/>
                  </a:lnTo>
                  <a:lnTo>
                    <a:pt x="9857" y="1978"/>
                  </a:lnTo>
                  <a:lnTo>
                    <a:pt x="9914" y="1987"/>
                  </a:lnTo>
                  <a:lnTo>
                    <a:pt x="9970" y="1994"/>
                  </a:lnTo>
                  <a:lnTo>
                    <a:pt x="10027" y="2001"/>
                  </a:lnTo>
                  <a:lnTo>
                    <a:pt x="10084" y="2008"/>
                  </a:lnTo>
                  <a:lnTo>
                    <a:pt x="10142" y="2014"/>
                  </a:lnTo>
                  <a:lnTo>
                    <a:pt x="10200" y="2019"/>
                  </a:lnTo>
                  <a:lnTo>
                    <a:pt x="10258" y="2023"/>
                  </a:lnTo>
                  <a:lnTo>
                    <a:pt x="10317" y="2026"/>
                  </a:lnTo>
                  <a:lnTo>
                    <a:pt x="10375" y="2030"/>
                  </a:lnTo>
                  <a:lnTo>
                    <a:pt x="10434" y="2032"/>
                  </a:lnTo>
                  <a:lnTo>
                    <a:pt x="10494" y="2034"/>
                  </a:lnTo>
                  <a:lnTo>
                    <a:pt x="10553" y="2034"/>
                  </a:lnTo>
                  <a:lnTo>
                    <a:pt x="10612" y="2034"/>
                  </a:lnTo>
                  <a:lnTo>
                    <a:pt x="10673" y="2033"/>
                  </a:lnTo>
                  <a:lnTo>
                    <a:pt x="10733" y="2031"/>
                  </a:lnTo>
                  <a:lnTo>
                    <a:pt x="10795" y="2028"/>
                  </a:lnTo>
                  <a:lnTo>
                    <a:pt x="10856" y="2024"/>
                  </a:lnTo>
                  <a:lnTo>
                    <a:pt x="10917" y="2019"/>
                  </a:lnTo>
                  <a:lnTo>
                    <a:pt x="10979" y="2014"/>
                  </a:lnTo>
                  <a:lnTo>
                    <a:pt x="11041" y="2008"/>
                  </a:lnTo>
                  <a:lnTo>
                    <a:pt x="11103" y="2001"/>
                  </a:lnTo>
                  <a:lnTo>
                    <a:pt x="11167" y="1993"/>
                  </a:lnTo>
                  <a:lnTo>
                    <a:pt x="11229" y="1984"/>
                  </a:lnTo>
                  <a:lnTo>
                    <a:pt x="11293" y="1975"/>
                  </a:lnTo>
                  <a:lnTo>
                    <a:pt x="11357" y="1964"/>
                  </a:lnTo>
                  <a:lnTo>
                    <a:pt x="11421" y="1952"/>
                  </a:lnTo>
                  <a:lnTo>
                    <a:pt x="11485" y="1940"/>
                  </a:lnTo>
                  <a:lnTo>
                    <a:pt x="11551" y="1926"/>
                  </a:lnTo>
                  <a:lnTo>
                    <a:pt x="11616" y="1912"/>
                  </a:lnTo>
                  <a:lnTo>
                    <a:pt x="11682" y="1897"/>
                  </a:lnTo>
                  <a:lnTo>
                    <a:pt x="11748" y="1880"/>
                  </a:lnTo>
                  <a:lnTo>
                    <a:pt x="11814" y="1863"/>
                  </a:lnTo>
                  <a:lnTo>
                    <a:pt x="11882" y="1843"/>
                  </a:lnTo>
                  <a:lnTo>
                    <a:pt x="11948" y="1824"/>
                  </a:lnTo>
                  <a:lnTo>
                    <a:pt x="12016" y="1803"/>
                  </a:lnTo>
                  <a:lnTo>
                    <a:pt x="12085" y="1782"/>
                  </a:lnTo>
                  <a:lnTo>
                    <a:pt x="12153" y="1759"/>
                  </a:lnTo>
                  <a:lnTo>
                    <a:pt x="12222" y="1736"/>
                  </a:lnTo>
                  <a:lnTo>
                    <a:pt x="12291" y="1711"/>
                  </a:lnTo>
                  <a:lnTo>
                    <a:pt x="12361" y="1685"/>
                  </a:lnTo>
                  <a:lnTo>
                    <a:pt x="12431" y="1657"/>
                  </a:lnTo>
                  <a:lnTo>
                    <a:pt x="12502" y="1629"/>
                  </a:lnTo>
                  <a:lnTo>
                    <a:pt x="12573" y="1600"/>
                  </a:lnTo>
                  <a:lnTo>
                    <a:pt x="12645" y="1569"/>
                  </a:lnTo>
                  <a:lnTo>
                    <a:pt x="12716" y="1538"/>
                  </a:lnTo>
                  <a:lnTo>
                    <a:pt x="12789" y="1505"/>
                  </a:lnTo>
                  <a:lnTo>
                    <a:pt x="12862" y="1471"/>
                  </a:lnTo>
                  <a:lnTo>
                    <a:pt x="12936" y="1436"/>
                  </a:lnTo>
                  <a:lnTo>
                    <a:pt x="13009" y="1399"/>
                  </a:lnTo>
                  <a:lnTo>
                    <a:pt x="13084" y="1362"/>
                  </a:lnTo>
                  <a:lnTo>
                    <a:pt x="13158" y="1323"/>
                  </a:lnTo>
                  <a:lnTo>
                    <a:pt x="13233" y="1283"/>
                  </a:lnTo>
                  <a:lnTo>
                    <a:pt x="13309" y="1242"/>
                  </a:lnTo>
                  <a:lnTo>
                    <a:pt x="13385" y="1199"/>
                  </a:lnTo>
                  <a:lnTo>
                    <a:pt x="13462" y="1156"/>
                  </a:lnTo>
                  <a:lnTo>
                    <a:pt x="13539" y="1110"/>
                  </a:lnTo>
                  <a:lnTo>
                    <a:pt x="13617" y="1064"/>
                  </a:lnTo>
                  <a:lnTo>
                    <a:pt x="13695" y="1016"/>
                  </a:lnTo>
                  <a:lnTo>
                    <a:pt x="13774" y="968"/>
                  </a:lnTo>
                  <a:lnTo>
                    <a:pt x="13853" y="917"/>
                  </a:lnTo>
                  <a:lnTo>
                    <a:pt x="13933" y="865"/>
                  </a:lnTo>
                  <a:lnTo>
                    <a:pt x="14013" y="813"/>
                  </a:lnTo>
                  <a:lnTo>
                    <a:pt x="14013" y="813"/>
                  </a:lnTo>
                  <a:lnTo>
                    <a:pt x="14002" y="821"/>
                  </a:lnTo>
                  <a:lnTo>
                    <a:pt x="13991" y="830"/>
                  </a:lnTo>
                  <a:lnTo>
                    <a:pt x="13980" y="841"/>
                  </a:lnTo>
                  <a:lnTo>
                    <a:pt x="13969" y="852"/>
                  </a:lnTo>
                  <a:lnTo>
                    <a:pt x="13959" y="865"/>
                  </a:lnTo>
                  <a:lnTo>
                    <a:pt x="13947" y="878"/>
                  </a:lnTo>
                  <a:lnTo>
                    <a:pt x="13925" y="908"/>
                  </a:lnTo>
                  <a:lnTo>
                    <a:pt x="13904" y="941"/>
                  </a:lnTo>
                  <a:lnTo>
                    <a:pt x="13883" y="977"/>
                  </a:lnTo>
                  <a:lnTo>
                    <a:pt x="13863" y="1014"/>
                  </a:lnTo>
                  <a:lnTo>
                    <a:pt x="13843" y="1052"/>
                  </a:lnTo>
                  <a:lnTo>
                    <a:pt x="13804" y="1129"/>
                  </a:lnTo>
                  <a:lnTo>
                    <a:pt x="13766" y="1202"/>
                  </a:lnTo>
                  <a:lnTo>
                    <a:pt x="13749" y="1236"/>
                  </a:lnTo>
                  <a:lnTo>
                    <a:pt x="13732" y="1268"/>
                  </a:lnTo>
                  <a:lnTo>
                    <a:pt x="13716" y="1296"/>
                  </a:lnTo>
                  <a:lnTo>
                    <a:pt x="13701" y="1321"/>
                  </a:lnTo>
                  <a:lnTo>
                    <a:pt x="13701" y="1321"/>
                  </a:lnTo>
                  <a:lnTo>
                    <a:pt x="13643" y="1406"/>
                  </a:lnTo>
                  <a:lnTo>
                    <a:pt x="13582" y="1492"/>
                  </a:lnTo>
                  <a:lnTo>
                    <a:pt x="13522" y="1575"/>
                  </a:lnTo>
                  <a:lnTo>
                    <a:pt x="13461" y="1658"/>
                  </a:lnTo>
                  <a:lnTo>
                    <a:pt x="13398" y="1742"/>
                  </a:lnTo>
                  <a:lnTo>
                    <a:pt x="13335" y="1823"/>
                  </a:lnTo>
                  <a:lnTo>
                    <a:pt x="13271" y="1905"/>
                  </a:lnTo>
                  <a:lnTo>
                    <a:pt x="13205" y="1985"/>
                  </a:lnTo>
                  <a:lnTo>
                    <a:pt x="13139" y="2066"/>
                  </a:lnTo>
                  <a:lnTo>
                    <a:pt x="13071" y="2145"/>
                  </a:lnTo>
                  <a:lnTo>
                    <a:pt x="13004" y="2224"/>
                  </a:lnTo>
                  <a:lnTo>
                    <a:pt x="12936" y="2302"/>
                  </a:lnTo>
                  <a:lnTo>
                    <a:pt x="12866" y="2378"/>
                  </a:lnTo>
                  <a:lnTo>
                    <a:pt x="12797" y="2455"/>
                  </a:lnTo>
                  <a:lnTo>
                    <a:pt x="12726" y="2531"/>
                  </a:lnTo>
                  <a:lnTo>
                    <a:pt x="12654" y="2607"/>
                  </a:lnTo>
                  <a:lnTo>
                    <a:pt x="12654" y="2607"/>
                  </a:lnTo>
                  <a:lnTo>
                    <a:pt x="12562" y="2702"/>
                  </a:lnTo>
                  <a:lnTo>
                    <a:pt x="12467" y="2797"/>
                  </a:lnTo>
                  <a:lnTo>
                    <a:pt x="12370" y="2890"/>
                  </a:lnTo>
                  <a:lnTo>
                    <a:pt x="12274" y="2984"/>
                  </a:lnTo>
                  <a:lnTo>
                    <a:pt x="12175" y="3075"/>
                  </a:lnTo>
                  <a:lnTo>
                    <a:pt x="12075" y="3166"/>
                  </a:lnTo>
                  <a:lnTo>
                    <a:pt x="11974" y="3255"/>
                  </a:lnTo>
                  <a:lnTo>
                    <a:pt x="11872" y="3344"/>
                  </a:lnTo>
                  <a:lnTo>
                    <a:pt x="11768" y="3430"/>
                  </a:lnTo>
                  <a:lnTo>
                    <a:pt x="11662" y="3517"/>
                  </a:lnTo>
                  <a:lnTo>
                    <a:pt x="11557" y="3602"/>
                  </a:lnTo>
                  <a:lnTo>
                    <a:pt x="11449" y="3686"/>
                  </a:lnTo>
                  <a:lnTo>
                    <a:pt x="11341" y="3768"/>
                  </a:lnTo>
                  <a:lnTo>
                    <a:pt x="11231" y="3850"/>
                  </a:lnTo>
                  <a:lnTo>
                    <a:pt x="11120" y="3929"/>
                  </a:lnTo>
                  <a:lnTo>
                    <a:pt x="11009" y="4009"/>
                  </a:lnTo>
                  <a:lnTo>
                    <a:pt x="10896" y="4086"/>
                  </a:lnTo>
                  <a:lnTo>
                    <a:pt x="10781" y="4161"/>
                  </a:lnTo>
                  <a:lnTo>
                    <a:pt x="10667" y="4237"/>
                  </a:lnTo>
                  <a:lnTo>
                    <a:pt x="10551" y="4310"/>
                  </a:lnTo>
                  <a:lnTo>
                    <a:pt x="10433" y="4382"/>
                  </a:lnTo>
                  <a:lnTo>
                    <a:pt x="10316" y="4452"/>
                  </a:lnTo>
                  <a:lnTo>
                    <a:pt x="10197" y="4521"/>
                  </a:lnTo>
                  <a:lnTo>
                    <a:pt x="10077" y="4590"/>
                  </a:lnTo>
                  <a:lnTo>
                    <a:pt x="9958" y="4656"/>
                  </a:lnTo>
                  <a:lnTo>
                    <a:pt x="9836" y="4720"/>
                  </a:lnTo>
                  <a:lnTo>
                    <a:pt x="9714" y="4784"/>
                  </a:lnTo>
                  <a:lnTo>
                    <a:pt x="9591" y="4845"/>
                  </a:lnTo>
                  <a:lnTo>
                    <a:pt x="9467" y="4905"/>
                  </a:lnTo>
                  <a:lnTo>
                    <a:pt x="9343" y="4965"/>
                  </a:lnTo>
                  <a:lnTo>
                    <a:pt x="9218" y="5022"/>
                  </a:lnTo>
                  <a:lnTo>
                    <a:pt x="9092" y="5077"/>
                  </a:lnTo>
                  <a:lnTo>
                    <a:pt x="8965" y="5131"/>
                  </a:lnTo>
                  <a:lnTo>
                    <a:pt x="8838" y="5183"/>
                  </a:lnTo>
                  <a:lnTo>
                    <a:pt x="8711" y="5234"/>
                  </a:lnTo>
                  <a:lnTo>
                    <a:pt x="8582" y="5283"/>
                  </a:lnTo>
                  <a:lnTo>
                    <a:pt x="8453" y="5330"/>
                  </a:lnTo>
                  <a:lnTo>
                    <a:pt x="8323" y="5375"/>
                  </a:lnTo>
                  <a:lnTo>
                    <a:pt x="8194" y="5419"/>
                  </a:lnTo>
                  <a:lnTo>
                    <a:pt x="8063" y="5461"/>
                  </a:lnTo>
                  <a:lnTo>
                    <a:pt x="7932" y="5501"/>
                  </a:lnTo>
                  <a:lnTo>
                    <a:pt x="7801" y="5539"/>
                  </a:lnTo>
                  <a:lnTo>
                    <a:pt x="7669" y="5576"/>
                  </a:lnTo>
                  <a:lnTo>
                    <a:pt x="7536" y="5610"/>
                  </a:lnTo>
                  <a:lnTo>
                    <a:pt x="7403" y="5644"/>
                  </a:lnTo>
                  <a:lnTo>
                    <a:pt x="7270" y="5674"/>
                  </a:lnTo>
                  <a:lnTo>
                    <a:pt x="7137" y="5703"/>
                  </a:lnTo>
                  <a:lnTo>
                    <a:pt x="7004" y="5730"/>
                  </a:lnTo>
                  <a:lnTo>
                    <a:pt x="6869" y="5755"/>
                  </a:lnTo>
                  <a:lnTo>
                    <a:pt x="6735" y="5778"/>
                  </a:lnTo>
                  <a:lnTo>
                    <a:pt x="6601" y="5799"/>
                  </a:lnTo>
                  <a:lnTo>
                    <a:pt x="6466" y="5819"/>
                  </a:lnTo>
                  <a:lnTo>
                    <a:pt x="6331" y="5836"/>
                  </a:lnTo>
                  <a:lnTo>
                    <a:pt x="6196" y="5851"/>
                  </a:lnTo>
                  <a:lnTo>
                    <a:pt x="6062" y="5864"/>
                  </a:lnTo>
                  <a:lnTo>
                    <a:pt x="5926" y="5875"/>
                  </a:lnTo>
                  <a:lnTo>
                    <a:pt x="5791" y="5884"/>
                  </a:lnTo>
                  <a:lnTo>
                    <a:pt x="5655" y="5890"/>
                  </a:lnTo>
                  <a:lnTo>
                    <a:pt x="5520" y="5895"/>
                  </a:lnTo>
                  <a:lnTo>
                    <a:pt x="5385" y="5897"/>
                  </a:lnTo>
                  <a:lnTo>
                    <a:pt x="5249" y="5897"/>
                  </a:lnTo>
                  <a:lnTo>
                    <a:pt x="5113" y="5895"/>
                  </a:lnTo>
                  <a:lnTo>
                    <a:pt x="4978" y="5891"/>
                  </a:lnTo>
                  <a:lnTo>
                    <a:pt x="4843" y="5884"/>
                  </a:lnTo>
                  <a:lnTo>
                    <a:pt x="4843" y="5884"/>
                  </a:lnTo>
                  <a:lnTo>
                    <a:pt x="4775" y="5880"/>
                  </a:lnTo>
                  <a:lnTo>
                    <a:pt x="4707" y="5875"/>
                  </a:lnTo>
                  <a:lnTo>
                    <a:pt x="4640" y="5869"/>
                  </a:lnTo>
                  <a:lnTo>
                    <a:pt x="4572" y="5863"/>
                  </a:lnTo>
                  <a:lnTo>
                    <a:pt x="4505" y="5856"/>
                  </a:lnTo>
                  <a:lnTo>
                    <a:pt x="4437" y="5848"/>
                  </a:lnTo>
                  <a:lnTo>
                    <a:pt x="4371" y="5840"/>
                  </a:lnTo>
                  <a:lnTo>
                    <a:pt x="4304" y="5830"/>
                  </a:lnTo>
                  <a:lnTo>
                    <a:pt x="4237" y="5820"/>
                  </a:lnTo>
                  <a:lnTo>
                    <a:pt x="4171" y="5810"/>
                  </a:lnTo>
                  <a:lnTo>
                    <a:pt x="4105" y="5797"/>
                  </a:lnTo>
                  <a:lnTo>
                    <a:pt x="4038" y="5785"/>
                  </a:lnTo>
                  <a:lnTo>
                    <a:pt x="3972" y="5772"/>
                  </a:lnTo>
                  <a:lnTo>
                    <a:pt x="3906" y="5759"/>
                  </a:lnTo>
                  <a:lnTo>
                    <a:pt x="3840" y="5744"/>
                  </a:lnTo>
                  <a:lnTo>
                    <a:pt x="3775" y="5729"/>
                  </a:lnTo>
                  <a:lnTo>
                    <a:pt x="3710" y="5714"/>
                  </a:lnTo>
                  <a:lnTo>
                    <a:pt x="3645" y="5697"/>
                  </a:lnTo>
                  <a:lnTo>
                    <a:pt x="3581" y="5680"/>
                  </a:lnTo>
                  <a:lnTo>
                    <a:pt x="3516" y="5662"/>
                  </a:lnTo>
                  <a:lnTo>
                    <a:pt x="3452" y="5643"/>
                  </a:lnTo>
                  <a:lnTo>
                    <a:pt x="3388" y="5622"/>
                  </a:lnTo>
                  <a:lnTo>
                    <a:pt x="3324" y="5602"/>
                  </a:lnTo>
                  <a:lnTo>
                    <a:pt x="3262" y="5581"/>
                  </a:lnTo>
                  <a:lnTo>
                    <a:pt x="3198" y="5559"/>
                  </a:lnTo>
                  <a:lnTo>
                    <a:pt x="3136" y="5537"/>
                  </a:lnTo>
                  <a:lnTo>
                    <a:pt x="3074" y="5513"/>
                  </a:lnTo>
                  <a:lnTo>
                    <a:pt x="3011" y="5489"/>
                  </a:lnTo>
                  <a:lnTo>
                    <a:pt x="2950" y="5465"/>
                  </a:lnTo>
                  <a:lnTo>
                    <a:pt x="2889" y="5438"/>
                  </a:lnTo>
                  <a:lnTo>
                    <a:pt x="2827" y="5412"/>
                  </a:lnTo>
                  <a:lnTo>
                    <a:pt x="2767" y="5384"/>
                  </a:lnTo>
                  <a:lnTo>
                    <a:pt x="2707" y="5356"/>
                  </a:lnTo>
                  <a:lnTo>
                    <a:pt x="2647" y="5328"/>
                  </a:lnTo>
                  <a:lnTo>
                    <a:pt x="2588" y="5298"/>
                  </a:lnTo>
                  <a:lnTo>
                    <a:pt x="2529" y="5268"/>
                  </a:lnTo>
                  <a:lnTo>
                    <a:pt x="2470" y="5236"/>
                  </a:lnTo>
                  <a:lnTo>
                    <a:pt x="2413" y="5204"/>
                  </a:lnTo>
                  <a:lnTo>
                    <a:pt x="2355" y="5172"/>
                  </a:lnTo>
                  <a:lnTo>
                    <a:pt x="2297" y="5138"/>
                  </a:lnTo>
                  <a:lnTo>
                    <a:pt x="2241" y="5104"/>
                  </a:lnTo>
                  <a:lnTo>
                    <a:pt x="2185" y="5068"/>
                  </a:lnTo>
                  <a:lnTo>
                    <a:pt x="2128" y="5032"/>
                  </a:lnTo>
                  <a:lnTo>
                    <a:pt x="2073" y="4996"/>
                  </a:lnTo>
                  <a:lnTo>
                    <a:pt x="2019" y="4958"/>
                  </a:lnTo>
                  <a:lnTo>
                    <a:pt x="1964" y="4920"/>
                  </a:lnTo>
                  <a:lnTo>
                    <a:pt x="1910" y="4880"/>
                  </a:lnTo>
                  <a:lnTo>
                    <a:pt x="1857" y="4840"/>
                  </a:lnTo>
                  <a:lnTo>
                    <a:pt x="1804" y="4800"/>
                  </a:lnTo>
                  <a:lnTo>
                    <a:pt x="1752" y="4758"/>
                  </a:lnTo>
                  <a:lnTo>
                    <a:pt x="1700" y="4715"/>
                  </a:lnTo>
                  <a:lnTo>
                    <a:pt x="1650" y="4672"/>
                  </a:lnTo>
                  <a:lnTo>
                    <a:pt x="1598" y="4628"/>
                  </a:lnTo>
                  <a:lnTo>
                    <a:pt x="1549" y="4584"/>
                  </a:lnTo>
                  <a:lnTo>
                    <a:pt x="1499" y="4537"/>
                  </a:lnTo>
                  <a:lnTo>
                    <a:pt x="1450" y="4491"/>
                  </a:lnTo>
                  <a:lnTo>
                    <a:pt x="1402" y="4444"/>
                  </a:lnTo>
                  <a:lnTo>
                    <a:pt x="1355" y="4396"/>
                  </a:lnTo>
                  <a:lnTo>
                    <a:pt x="1308" y="4346"/>
                  </a:lnTo>
                  <a:lnTo>
                    <a:pt x="1261" y="4296"/>
                  </a:lnTo>
                  <a:lnTo>
                    <a:pt x="1215" y="4246"/>
                  </a:lnTo>
                  <a:lnTo>
                    <a:pt x="1171" y="4195"/>
                  </a:lnTo>
                  <a:lnTo>
                    <a:pt x="1126" y="4142"/>
                  </a:lnTo>
                  <a:lnTo>
                    <a:pt x="1082" y="4089"/>
                  </a:lnTo>
                  <a:lnTo>
                    <a:pt x="1082" y="4089"/>
                  </a:lnTo>
                  <a:lnTo>
                    <a:pt x="1051" y="4049"/>
                  </a:lnTo>
                  <a:lnTo>
                    <a:pt x="1020" y="4010"/>
                  </a:lnTo>
                  <a:lnTo>
                    <a:pt x="990" y="3969"/>
                  </a:lnTo>
                  <a:lnTo>
                    <a:pt x="960" y="3929"/>
                  </a:lnTo>
                  <a:lnTo>
                    <a:pt x="930" y="3888"/>
                  </a:lnTo>
                  <a:lnTo>
                    <a:pt x="902" y="3848"/>
                  </a:lnTo>
                  <a:lnTo>
                    <a:pt x="874" y="3806"/>
                  </a:lnTo>
                  <a:lnTo>
                    <a:pt x="846" y="3764"/>
                  </a:lnTo>
                  <a:lnTo>
                    <a:pt x="793" y="3681"/>
                  </a:lnTo>
                  <a:lnTo>
                    <a:pt x="741" y="3596"/>
                  </a:lnTo>
                  <a:lnTo>
                    <a:pt x="692" y="3510"/>
                  </a:lnTo>
                  <a:lnTo>
                    <a:pt x="645" y="3423"/>
                  </a:lnTo>
                  <a:lnTo>
                    <a:pt x="600" y="3336"/>
                  </a:lnTo>
                  <a:lnTo>
                    <a:pt x="556" y="3247"/>
                  </a:lnTo>
                  <a:lnTo>
                    <a:pt x="515" y="3158"/>
                  </a:lnTo>
                  <a:lnTo>
                    <a:pt x="475" y="3067"/>
                  </a:lnTo>
                  <a:lnTo>
                    <a:pt x="438" y="2976"/>
                  </a:lnTo>
                  <a:lnTo>
                    <a:pt x="401" y="2884"/>
                  </a:lnTo>
                  <a:lnTo>
                    <a:pt x="367" y="2792"/>
                  </a:lnTo>
                  <a:lnTo>
                    <a:pt x="334" y="2699"/>
                  </a:lnTo>
                  <a:lnTo>
                    <a:pt x="304" y="2605"/>
                  </a:lnTo>
                  <a:lnTo>
                    <a:pt x="274" y="2510"/>
                  </a:lnTo>
                  <a:lnTo>
                    <a:pt x="247" y="2416"/>
                  </a:lnTo>
                  <a:lnTo>
                    <a:pt x="219" y="2320"/>
                  </a:lnTo>
                  <a:lnTo>
                    <a:pt x="194" y="2225"/>
                  </a:lnTo>
                  <a:lnTo>
                    <a:pt x="171" y="2128"/>
                  </a:lnTo>
                  <a:lnTo>
                    <a:pt x="149" y="2032"/>
                  </a:lnTo>
                  <a:lnTo>
                    <a:pt x="128" y="1934"/>
                  </a:lnTo>
                  <a:lnTo>
                    <a:pt x="108" y="1836"/>
                  </a:lnTo>
                  <a:lnTo>
                    <a:pt x="90" y="1739"/>
                  </a:lnTo>
                  <a:lnTo>
                    <a:pt x="72" y="1640"/>
                  </a:lnTo>
                  <a:lnTo>
                    <a:pt x="55" y="1542"/>
                  </a:lnTo>
                  <a:lnTo>
                    <a:pt x="40" y="1443"/>
                  </a:lnTo>
                  <a:lnTo>
                    <a:pt x="26" y="1345"/>
                  </a:lnTo>
                  <a:lnTo>
                    <a:pt x="13" y="1246"/>
                  </a:lnTo>
                  <a:lnTo>
                    <a:pt x="0" y="1148"/>
                  </a:lnTo>
                  <a:lnTo>
                    <a:pt x="0" y="1148"/>
                  </a:lnTo>
                  <a:close/>
                </a:path>
              </a:pathLst>
            </a:custGeom>
            <a:solidFill>
              <a:srgbClr val="0D939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2389402" y="3703647"/>
              <a:ext cx="1418416" cy="2205102"/>
            </a:xfrm>
            <a:custGeom>
              <a:avLst/>
              <a:gdLst>
                <a:gd name="T0" fmla="*/ 2920 w 8330"/>
                <a:gd name="T1" fmla="*/ 36 h 12948"/>
                <a:gd name="T2" fmla="*/ 2859 w 8330"/>
                <a:gd name="T3" fmla="*/ 180 h 12948"/>
                <a:gd name="T4" fmla="*/ 2844 w 8330"/>
                <a:gd name="T5" fmla="*/ 369 h 12948"/>
                <a:gd name="T6" fmla="*/ 2885 w 8330"/>
                <a:gd name="T7" fmla="*/ 682 h 12948"/>
                <a:gd name="T8" fmla="*/ 2944 w 8330"/>
                <a:gd name="T9" fmla="*/ 823 h 12948"/>
                <a:gd name="T10" fmla="*/ 3128 w 8330"/>
                <a:gd name="T11" fmla="*/ 1077 h 12948"/>
                <a:gd name="T12" fmla="*/ 3391 w 8330"/>
                <a:gd name="T13" fmla="*/ 1301 h 12948"/>
                <a:gd name="T14" fmla="*/ 3900 w 8330"/>
                <a:gd name="T15" fmla="*/ 1619 h 12948"/>
                <a:gd name="T16" fmla="*/ 4176 w 8330"/>
                <a:gd name="T17" fmla="*/ 1801 h 12948"/>
                <a:gd name="T18" fmla="*/ 4437 w 8330"/>
                <a:gd name="T19" fmla="*/ 2013 h 12948"/>
                <a:gd name="T20" fmla="*/ 4839 w 8330"/>
                <a:gd name="T21" fmla="*/ 2431 h 12948"/>
                <a:gd name="T22" fmla="*/ 5188 w 8330"/>
                <a:gd name="T23" fmla="*/ 2891 h 12948"/>
                <a:gd name="T24" fmla="*/ 5532 w 8330"/>
                <a:gd name="T25" fmla="*/ 3492 h 12948"/>
                <a:gd name="T26" fmla="*/ 5777 w 8330"/>
                <a:gd name="T27" fmla="*/ 4135 h 12948"/>
                <a:gd name="T28" fmla="*/ 5909 w 8330"/>
                <a:gd name="T29" fmla="*/ 4759 h 12948"/>
                <a:gd name="T30" fmla="*/ 5938 w 8330"/>
                <a:gd name="T31" fmla="*/ 5102 h 12948"/>
                <a:gd name="T32" fmla="*/ 5936 w 8330"/>
                <a:gd name="T33" fmla="*/ 5448 h 12948"/>
                <a:gd name="T34" fmla="*/ 5903 w 8330"/>
                <a:gd name="T35" fmla="*/ 5794 h 12948"/>
                <a:gd name="T36" fmla="*/ 5723 w 8330"/>
                <a:gd name="T37" fmla="*/ 7031 h 12948"/>
                <a:gd name="T38" fmla="*/ 5645 w 8330"/>
                <a:gd name="T39" fmla="*/ 7815 h 12948"/>
                <a:gd name="T40" fmla="*/ 5633 w 8330"/>
                <a:gd name="T41" fmla="*/ 8599 h 12948"/>
                <a:gd name="T42" fmla="*/ 5692 w 8330"/>
                <a:gd name="T43" fmla="*/ 9213 h 12948"/>
                <a:gd name="T44" fmla="*/ 5769 w 8330"/>
                <a:gd name="T45" fmla="*/ 9603 h 12948"/>
                <a:gd name="T46" fmla="*/ 5882 w 8330"/>
                <a:gd name="T47" fmla="*/ 9993 h 12948"/>
                <a:gd name="T48" fmla="*/ 6036 w 8330"/>
                <a:gd name="T49" fmla="*/ 10383 h 12948"/>
                <a:gd name="T50" fmla="*/ 6233 w 8330"/>
                <a:gd name="T51" fmla="*/ 10774 h 12948"/>
                <a:gd name="T52" fmla="*/ 6478 w 8330"/>
                <a:gd name="T53" fmla="*/ 11164 h 12948"/>
                <a:gd name="T54" fmla="*/ 6776 w 8330"/>
                <a:gd name="T55" fmla="*/ 11554 h 12948"/>
                <a:gd name="T56" fmla="*/ 7130 w 8330"/>
                <a:gd name="T57" fmla="*/ 11944 h 12948"/>
                <a:gd name="T58" fmla="*/ 7545 w 8330"/>
                <a:gd name="T59" fmla="*/ 12334 h 12948"/>
                <a:gd name="T60" fmla="*/ 8025 w 8330"/>
                <a:gd name="T61" fmla="*/ 12724 h 12948"/>
                <a:gd name="T62" fmla="*/ 8306 w 8330"/>
                <a:gd name="T63" fmla="*/ 12933 h 12948"/>
                <a:gd name="T64" fmla="*/ 8130 w 8330"/>
                <a:gd name="T65" fmla="*/ 12885 h 12948"/>
                <a:gd name="T66" fmla="*/ 7772 w 8330"/>
                <a:gd name="T67" fmla="*/ 12845 h 12948"/>
                <a:gd name="T68" fmla="*/ 7242 w 8330"/>
                <a:gd name="T69" fmla="*/ 12708 h 12948"/>
                <a:gd name="T70" fmla="*/ 6553 w 8330"/>
                <a:gd name="T71" fmla="*/ 12479 h 12948"/>
                <a:gd name="T72" fmla="*/ 5921 w 8330"/>
                <a:gd name="T73" fmla="*/ 12221 h 12948"/>
                <a:gd name="T74" fmla="*/ 5077 w 8330"/>
                <a:gd name="T75" fmla="*/ 11797 h 12948"/>
                <a:gd name="T76" fmla="*/ 4266 w 8330"/>
                <a:gd name="T77" fmla="*/ 11298 h 12948"/>
                <a:gd name="T78" fmla="*/ 3494 w 8330"/>
                <a:gd name="T79" fmla="*/ 10726 h 12948"/>
                <a:gd name="T80" fmla="*/ 2772 w 8330"/>
                <a:gd name="T81" fmla="*/ 10089 h 12948"/>
                <a:gd name="T82" fmla="*/ 2111 w 8330"/>
                <a:gd name="T83" fmla="*/ 9391 h 12948"/>
                <a:gd name="T84" fmla="*/ 1518 w 8330"/>
                <a:gd name="T85" fmla="*/ 8638 h 12948"/>
                <a:gd name="T86" fmla="*/ 1004 w 8330"/>
                <a:gd name="T87" fmla="*/ 7833 h 12948"/>
                <a:gd name="T88" fmla="*/ 579 w 8330"/>
                <a:gd name="T89" fmla="*/ 6984 h 12948"/>
                <a:gd name="T90" fmla="*/ 292 w 8330"/>
                <a:gd name="T91" fmla="*/ 6224 h 12948"/>
                <a:gd name="T92" fmla="*/ 164 w 8330"/>
                <a:gd name="T93" fmla="*/ 5768 h 12948"/>
                <a:gd name="T94" fmla="*/ 71 w 8330"/>
                <a:gd name="T95" fmla="*/ 5305 h 12948"/>
                <a:gd name="T96" fmla="*/ 16 w 8330"/>
                <a:gd name="T97" fmla="*/ 4840 h 12948"/>
                <a:gd name="T98" fmla="*/ 0 w 8330"/>
                <a:gd name="T99" fmla="*/ 4374 h 12948"/>
                <a:gd name="T100" fmla="*/ 26 w 8330"/>
                <a:gd name="T101" fmla="*/ 3909 h 12948"/>
                <a:gd name="T102" fmla="*/ 94 w 8330"/>
                <a:gd name="T103" fmla="*/ 3451 h 12948"/>
                <a:gd name="T104" fmla="*/ 208 w 8330"/>
                <a:gd name="T105" fmla="*/ 2999 h 12948"/>
                <a:gd name="T106" fmla="*/ 368 w 8330"/>
                <a:gd name="T107" fmla="*/ 2558 h 12948"/>
                <a:gd name="T108" fmla="*/ 577 w 8330"/>
                <a:gd name="T109" fmla="*/ 2130 h 12948"/>
                <a:gd name="T110" fmla="*/ 743 w 8330"/>
                <a:gd name="T111" fmla="*/ 1856 h 12948"/>
                <a:gd name="T112" fmla="*/ 1074 w 8330"/>
                <a:gd name="T113" fmla="*/ 1422 h 12948"/>
                <a:gd name="T114" fmla="*/ 1562 w 8330"/>
                <a:gd name="T115" fmla="*/ 935 h 12948"/>
                <a:gd name="T116" fmla="*/ 2111 w 8330"/>
                <a:gd name="T117" fmla="*/ 513 h 12948"/>
                <a:gd name="T118" fmla="*/ 2702 w 8330"/>
                <a:gd name="T119" fmla="*/ 144 h 12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330" h="12948">
                  <a:moveTo>
                    <a:pt x="2964" y="0"/>
                  </a:moveTo>
                  <a:lnTo>
                    <a:pt x="2964" y="0"/>
                  </a:lnTo>
                  <a:lnTo>
                    <a:pt x="2956" y="5"/>
                  </a:lnTo>
                  <a:lnTo>
                    <a:pt x="2948" y="10"/>
                  </a:lnTo>
                  <a:lnTo>
                    <a:pt x="2940" y="16"/>
                  </a:lnTo>
                  <a:lnTo>
                    <a:pt x="2933" y="22"/>
                  </a:lnTo>
                  <a:lnTo>
                    <a:pt x="2920" y="36"/>
                  </a:lnTo>
                  <a:lnTo>
                    <a:pt x="2908" y="52"/>
                  </a:lnTo>
                  <a:lnTo>
                    <a:pt x="2897" y="70"/>
                  </a:lnTo>
                  <a:lnTo>
                    <a:pt x="2887" y="89"/>
                  </a:lnTo>
                  <a:lnTo>
                    <a:pt x="2879" y="110"/>
                  </a:lnTo>
                  <a:lnTo>
                    <a:pt x="2871" y="132"/>
                  </a:lnTo>
                  <a:lnTo>
                    <a:pt x="2865" y="156"/>
                  </a:lnTo>
                  <a:lnTo>
                    <a:pt x="2859" y="180"/>
                  </a:lnTo>
                  <a:lnTo>
                    <a:pt x="2855" y="205"/>
                  </a:lnTo>
                  <a:lnTo>
                    <a:pt x="2851" y="231"/>
                  </a:lnTo>
                  <a:lnTo>
                    <a:pt x="2848" y="258"/>
                  </a:lnTo>
                  <a:lnTo>
                    <a:pt x="2846" y="285"/>
                  </a:lnTo>
                  <a:lnTo>
                    <a:pt x="2845" y="312"/>
                  </a:lnTo>
                  <a:lnTo>
                    <a:pt x="2844" y="341"/>
                  </a:lnTo>
                  <a:lnTo>
                    <a:pt x="2844" y="369"/>
                  </a:lnTo>
                  <a:lnTo>
                    <a:pt x="2845" y="397"/>
                  </a:lnTo>
                  <a:lnTo>
                    <a:pt x="2848" y="452"/>
                  </a:lnTo>
                  <a:lnTo>
                    <a:pt x="2853" y="506"/>
                  </a:lnTo>
                  <a:lnTo>
                    <a:pt x="2860" y="557"/>
                  </a:lnTo>
                  <a:lnTo>
                    <a:pt x="2868" y="603"/>
                  </a:lnTo>
                  <a:lnTo>
                    <a:pt x="2876" y="645"/>
                  </a:lnTo>
                  <a:lnTo>
                    <a:pt x="2885" y="682"/>
                  </a:lnTo>
                  <a:lnTo>
                    <a:pt x="2895" y="711"/>
                  </a:lnTo>
                  <a:lnTo>
                    <a:pt x="2895" y="711"/>
                  </a:lnTo>
                  <a:lnTo>
                    <a:pt x="2903" y="734"/>
                  </a:lnTo>
                  <a:lnTo>
                    <a:pt x="2913" y="757"/>
                  </a:lnTo>
                  <a:lnTo>
                    <a:pt x="2922" y="779"/>
                  </a:lnTo>
                  <a:lnTo>
                    <a:pt x="2933" y="801"/>
                  </a:lnTo>
                  <a:lnTo>
                    <a:pt x="2944" y="823"/>
                  </a:lnTo>
                  <a:lnTo>
                    <a:pt x="2955" y="844"/>
                  </a:lnTo>
                  <a:lnTo>
                    <a:pt x="2980" y="887"/>
                  </a:lnTo>
                  <a:lnTo>
                    <a:pt x="3007" y="927"/>
                  </a:lnTo>
                  <a:lnTo>
                    <a:pt x="3035" y="966"/>
                  </a:lnTo>
                  <a:lnTo>
                    <a:pt x="3064" y="1004"/>
                  </a:lnTo>
                  <a:lnTo>
                    <a:pt x="3095" y="1042"/>
                  </a:lnTo>
                  <a:lnTo>
                    <a:pt x="3128" y="1077"/>
                  </a:lnTo>
                  <a:lnTo>
                    <a:pt x="3163" y="1112"/>
                  </a:lnTo>
                  <a:lnTo>
                    <a:pt x="3198" y="1146"/>
                  </a:lnTo>
                  <a:lnTo>
                    <a:pt x="3235" y="1178"/>
                  </a:lnTo>
                  <a:lnTo>
                    <a:pt x="3272" y="1210"/>
                  </a:lnTo>
                  <a:lnTo>
                    <a:pt x="3311" y="1242"/>
                  </a:lnTo>
                  <a:lnTo>
                    <a:pt x="3351" y="1272"/>
                  </a:lnTo>
                  <a:lnTo>
                    <a:pt x="3391" y="1301"/>
                  </a:lnTo>
                  <a:lnTo>
                    <a:pt x="3432" y="1330"/>
                  </a:lnTo>
                  <a:lnTo>
                    <a:pt x="3474" y="1358"/>
                  </a:lnTo>
                  <a:lnTo>
                    <a:pt x="3516" y="1386"/>
                  </a:lnTo>
                  <a:lnTo>
                    <a:pt x="3559" y="1414"/>
                  </a:lnTo>
                  <a:lnTo>
                    <a:pt x="3644" y="1466"/>
                  </a:lnTo>
                  <a:lnTo>
                    <a:pt x="3730" y="1518"/>
                  </a:lnTo>
                  <a:lnTo>
                    <a:pt x="3900" y="1619"/>
                  </a:lnTo>
                  <a:lnTo>
                    <a:pt x="3981" y="1669"/>
                  </a:lnTo>
                  <a:lnTo>
                    <a:pt x="4021" y="1694"/>
                  </a:lnTo>
                  <a:lnTo>
                    <a:pt x="4060" y="1719"/>
                  </a:lnTo>
                  <a:lnTo>
                    <a:pt x="4060" y="1719"/>
                  </a:lnTo>
                  <a:lnTo>
                    <a:pt x="4099" y="1745"/>
                  </a:lnTo>
                  <a:lnTo>
                    <a:pt x="4138" y="1773"/>
                  </a:lnTo>
                  <a:lnTo>
                    <a:pt x="4176" y="1801"/>
                  </a:lnTo>
                  <a:lnTo>
                    <a:pt x="4215" y="1829"/>
                  </a:lnTo>
                  <a:lnTo>
                    <a:pt x="4253" y="1858"/>
                  </a:lnTo>
                  <a:lnTo>
                    <a:pt x="4290" y="1888"/>
                  </a:lnTo>
                  <a:lnTo>
                    <a:pt x="4327" y="1918"/>
                  </a:lnTo>
                  <a:lnTo>
                    <a:pt x="4364" y="1950"/>
                  </a:lnTo>
                  <a:lnTo>
                    <a:pt x="4401" y="1981"/>
                  </a:lnTo>
                  <a:lnTo>
                    <a:pt x="4437" y="2013"/>
                  </a:lnTo>
                  <a:lnTo>
                    <a:pt x="4472" y="2045"/>
                  </a:lnTo>
                  <a:lnTo>
                    <a:pt x="4507" y="2078"/>
                  </a:lnTo>
                  <a:lnTo>
                    <a:pt x="4577" y="2146"/>
                  </a:lnTo>
                  <a:lnTo>
                    <a:pt x="4645" y="2215"/>
                  </a:lnTo>
                  <a:lnTo>
                    <a:pt x="4711" y="2285"/>
                  </a:lnTo>
                  <a:lnTo>
                    <a:pt x="4776" y="2358"/>
                  </a:lnTo>
                  <a:lnTo>
                    <a:pt x="4839" y="2431"/>
                  </a:lnTo>
                  <a:lnTo>
                    <a:pt x="4900" y="2506"/>
                  </a:lnTo>
                  <a:lnTo>
                    <a:pt x="4961" y="2581"/>
                  </a:lnTo>
                  <a:lnTo>
                    <a:pt x="5019" y="2657"/>
                  </a:lnTo>
                  <a:lnTo>
                    <a:pt x="5076" y="2733"/>
                  </a:lnTo>
                  <a:lnTo>
                    <a:pt x="5132" y="2809"/>
                  </a:lnTo>
                  <a:lnTo>
                    <a:pt x="5132" y="2809"/>
                  </a:lnTo>
                  <a:lnTo>
                    <a:pt x="5188" y="2891"/>
                  </a:lnTo>
                  <a:lnTo>
                    <a:pt x="5243" y="2974"/>
                  </a:lnTo>
                  <a:lnTo>
                    <a:pt x="5296" y="3058"/>
                  </a:lnTo>
                  <a:lnTo>
                    <a:pt x="5347" y="3142"/>
                  </a:lnTo>
                  <a:lnTo>
                    <a:pt x="5396" y="3229"/>
                  </a:lnTo>
                  <a:lnTo>
                    <a:pt x="5444" y="3315"/>
                  </a:lnTo>
                  <a:lnTo>
                    <a:pt x="5489" y="3403"/>
                  </a:lnTo>
                  <a:lnTo>
                    <a:pt x="5532" y="3492"/>
                  </a:lnTo>
                  <a:lnTo>
                    <a:pt x="5573" y="3582"/>
                  </a:lnTo>
                  <a:lnTo>
                    <a:pt x="5612" y="3672"/>
                  </a:lnTo>
                  <a:lnTo>
                    <a:pt x="5650" y="3763"/>
                  </a:lnTo>
                  <a:lnTo>
                    <a:pt x="5685" y="3855"/>
                  </a:lnTo>
                  <a:lnTo>
                    <a:pt x="5718" y="3948"/>
                  </a:lnTo>
                  <a:lnTo>
                    <a:pt x="5749" y="4041"/>
                  </a:lnTo>
                  <a:lnTo>
                    <a:pt x="5777" y="4135"/>
                  </a:lnTo>
                  <a:lnTo>
                    <a:pt x="5805" y="4229"/>
                  </a:lnTo>
                  <a:lnTo>
                    <a:pt x="5829" y="4325"/>
                  </a:lnTo>
                  <a:lnTo>
                    <a:pt x="5851" y="4420"/>
                  </a:lnTo>
                  <a:lnTo>
                    <a:pt x="5870" y="4517"/>
                  </a:lnTo>
                  <a:lnTo>
                    <a:pt x="5887" y="4613"/>
                  </a:lnTo>
                  <a:lnTo>
                    <a:pt x="5902" y="4711"/>
                  </a:lnTo>
                  <a:lnTo>
                    <a:pt x="5909" y="4759"/>
                  </a:lnTo>
                  <a:lnTo>
                    <a:pt x="5915" y="4808"/>
                  </a:lnTo>
                  <a:lnTo>
                    <a:pt x="5920" y="4857"/>
                  </a:lnTo>
                  <a:lnTo>
                    <a:pt x="5925" y="4906"/>
                  </a:lnTo>
                  <a:lnTo>
                    <a:pt x="5929" y="4954"/>
                  </a:lnTo>
                  <a:lnTo>
                    <a:pt x="5933" y="5004"/>
                  </a:lnTo>
                  <a:lnTo>
                    <a:pt x="5936" y="5053"/>
                  </a:lnTo>
                  <a:lnTo>
                    <a:pt x="5938" y="5102"/>
                  </a:lnTo>
                  <a:lnTo>
                    <a:pt x="5940" y="5151"/>
                  </a:lnTo>
                  <a:lnTo>
                    <a:pt x="5941" y="5201"/>
                  </a:lnTo>
                  <a:lnTo>
                    <a:pt x="5941" y="5250"/>
                  </a:lnTo>
                  <a:lnTo>
                    <a:pt x="5941" y="5299"/>
                  </a:lnTo>
                  <a:lnTo>
                    <a:pt x="5940" y="5348"/>
                  </a:lnTo>
                  <a:lnTo>
                    <a:pt x="5938" y="5399"/>
                  </a:lnTo>
                  <a:lnTo>
                    <a:pt x="5936" y="5448"/>
                  </a:lnTo>
                  <a:lnTo>
                    <a:pt x="5934" y="5497"/>
                  </a:lnTo>
                  <a:lnTo>
                    <a:pt x="5930" y="5547"/>
                  </a:lnTo>
                  <a:lnTo>
                    <a:pt x="5926" y="5596"/>
                  </a:lnTo>
                  <a:lnTo>
                    <a:pt x="5921" y="5646"/>
                  </a:lnTo>
                  <a:lnTo>
                    <a:pt x="5916" y="5695"/>
                  </a:lnTo>
                  <a:lnTo>
                    <a:pt x="5910" y="5745"/>
                  </a:lnTo>
                  <a:lnTo>
                    <a:pt x="5903" y="5794"/>
                  </a:lnTo>
                  <a:lnTo>
                    <a:pt x="5903" y="5794"/>
                  </a:lnTo>
                  <a:lnTo>
                    <a:pt x="5870" y="6019"/>
                  </a:lnTo>
                  <a:lnTo>
                    <a:pt x="5836" y="6244"/>
                  </a:lnTo>
                  <a:lnTo>
                    <a:pt x="5803" y="6470"/>
                  </a:lnTo>
                  <a:lnTo>
                    <a:pt x="5769" y="6694"/>
                  </a:lnTo>
                  <a:lnTo>
                    <a:pt x="5738" y="6919"/>
                  </a:lnTo>
                  <a:lnTo>
                    <a:pt x="5723" y="7031"/>
                  </a:lnTo>
                  <a:lnTo>
                    <a:pt x="5709" y="7143"/>
                  </a:lnTo>
                  <a:lnTo>
                    <a:pt x="5696" y="7255"/>
                  </a:lnTo>
                  <a:lnTo>
                    <a:pt x="5683" y="7368"/>
                  </a:lnTo>
                  <a:lnTo>
                    <a:pt x="5672" y="7479"/>
                  </a:lnTo>
                  <a:lnTo>
                    <a:pt x="5662" y="7592"/>
                  </a:lnTo>
                  <a:lnTo>
                    <a:pt x="5652" y="7704"/>
                  </a:lnTo>
                  <a:lnTo>
                    <a:pt x="5645" y="7815"/>
                  </a:lnTo>
                  <a:lnTo>
                    <a:pt x="5638" y="7928"/>
                  </a:lnTo>
                  <a:lnTo>
                    <a:pt x="5633" y="8039"/>
                  </a:lnTo>
                  <a:lnTo>
                    <a:pt x="5629" y="8151"/>
                  </a:lnTo>
                  <a:lnTo>
                    <a:pt x="5628" y="8263"/>
                  </a:lnTo>
                  <a:lnTo>
                    <a:pt x="5627" y="8375"/>
                  </a:lnTo>
                  <a:lnTo>
                    <a:pt x="5629" y="8487"/>
                  </a:lnTo>
                  <a:lnTo>
                    <a:pt x="5633" y="8599"/>
                  </a:lnTo>
                  <a:lnTo>
                    <a:pt x="5638" y="8710"/>
                  </a:lnTo>
                  <a:lnTo>
                    <a:pt x="5646" y="8822"/>
                  </a:lnTo>
                  <a:lnTo>
                    <a:pt x="5656" y="8933"/>
                  </a:lnTo>
                  <a:lnTo>
                    <a:pt x="5669" y="9045"/>
                  </a:lnTo>
                  <a:lnTo>
                    <a:pt x="5676" y="9101"/>
                  </a:lnTo>
                  <a:lnTo>
                    <a:pt x="5684" y="9157"/>
                  </a:lnTo>
                  <a:lnTo>
                    <a:pt x="5692" y="9213"/>
                  </a:lnTo>
                  <a:lnTo>
                    <a:pt x="5701" y="9268"/>
                  </a:lnTo>
                  <a:lnTo>
                    <a:pt x="5710" y="9325"/>
                  </a:lnTo>
                  <a:lnTo>
                    <a:pt x="5721" y="9380"/>
                  </a:lnTo>
                  <a:lnTo>
                    <a:pt x="5732" y="9436"/>
                  </a:lnTo>
                  <a:lnTo>
                    <a:pt x="5743" y="9491"/>
                  </a:lnTo>
                  <a:lnTo>
                    <a:pt x="5756" y="9548"/>
                  </a:lnTo>
                  <a:lnTo>
                    <a:pt x="5769" y="9603"/>
                  </a:lnTo>
                  <a:lnTo>
                    <a:pt x="5783" y="9658"/>
                  </a:lnTo>
                  <a:lnTo>
                    <a:pt x="5798" y="9715"/>
                  </a:lnTo>
                  <a:lnTo>
                    <a:pt x="5814" y="9770"/>
                  </a:lnTo>
                  <a:lnTo>
                    <a:pt x="5830" y="9826"/>
                  </a:lnTo>
                  <a:lnTo>
                    <a:pt x="5846" y="9882"/>
                  </a:lnTo>
                  <a:lnTo>
                    <a:pt x="5864" y="9938"/>
                  </a:lnTo>
                  <a:lnTo>
                    <a:pt x="5882" y="9993"/>
                  </a:lnTo>
                  <a:lnTo>
                    <a:pt x="5902" y="10050"/>
                  </a:lnTo>
                  <a:lnTo>
                    <a:pt x="5922" y="10105"/>
                  </a:lnTo>
                  <a:lnTo>
                    <a:pt x="5943" y="10160"/>
                  </a:lnTo>
                  <a:lnTo>
                    <a:pt x="5964" y="10217"/>
                  </a:lnTo>
                  <a:lnTo>
                    <a:pt x="5988" y="10272"/>
                  </a:lnTo>
                  <a:lnTo>
                    <a:pt x="6011" y="10328"/>
                  </a:lnTo>
                  <a:lnTo>
                    <a:pt x="6036" y="10383"/>
                  </a:lnTo>
                  <a:lnTo>
                    <a:pt x="6061" y="10440"/>
                  </a:lnTo>
                  <a:lnTo>
                    <a:pt x="6087" y="10495"/>
                  </a:lnTo>
                  <a:lnTo>
                    <a:pt x="6114" y="10550"/>
                  </a:lnTo>
                  <a:lnTo>
                    <a:pt x="6142" y="10607"/>
                  </a:lnTo>
                  <a:lnTo>
                    <a:pt x="6172" y="10662"/>
                  </a:lnTo>
                  <a:lnTo>
                    <a:pt x="6202" y="10718"/>
                  </a:lnTo>
                  <a:lnTo>
                    <a:pt x="6233" y="10774"/>
                  </a:lnTo>
                  <a:lnTo>
                    <a:pt x="6265" y="10830"/>
                  </a:lnTo>
                  <a:lnTo>
                    <a:pt x="6297" y="10885"/>
                  </a:lnTo>
                  <a:lnTo>
                    <a:pt x="6332" y="10941"/>
                  </a:lnTo>
                  <a:lnTo>
                    <a:pt x="6367" y="10997"/>
                  </a:lnTo>
                  <a:lnTo>
                    <a:pt x="6403" y="11052"/>
                  </a:lnTo>
                  <a:lnTo>
                    <a:pt x="6440" y="11108"/>
                  </a:lnTo>
                  <a:lnTo>
                    <a:pt x="6478" y="11164"/>
                  </a:lnTo>
                  <a:lnTo>
                    <a:pt x="6518" y="11219"/>
                  </a:lnTo>
                  <a:lnTo>
                    <a:pt x="6558" y="11275"/>
                  </a:lnTo>
                  <a:lnTo>
                    <a:pt x="6599" y="11331"/>
                  </a:lnTo>
                  <a:lnTo>
                    <a:pt x="6641" y="11387"/>
                  </a:lnTo>
                  <a:lnTo>
                    <a:pt x="6686" y="11442"/>
                  </a:lnTo>
                  <a:lnTo>
                    <a:pt x="6730" y="11498"/>
                  </a:lnTo>
                  <a:lnTo>
                    <a:pt x="6776" y="11554"/>
                  </a:lnTo>
                  <a:lnTo>
                    <a:pt x="6823" y="11609"/>
                  </a:lnTo>
                  <a:lnTo>
                    <a:pt x="6872" y="11666"/>
                  </a:lnTo>
                  <a:lnTo>
                    <a:pt x="6921" y="11721"/>
                  </a:lnTo>
                  <a:lnTo>
                    <a:pt x="6971" y="11776"/>
                  </a:lnTo>
                  <a:lnTo>
                    <a:pt x="7024" y="11832"/>
                  </a:lnTo>
                  <a:lnTo>
                    <a:pt x="7076" y="11888"/>
                  </a:lnTo>
                  <a:lnTo>
                    <a:pt x="7130" y="11944"/>
                  </a:lnTo>
                  <a:lnTo>
                    <a:pt x="7185" y="11999"/>
                  </a:lnTo>
                  <a:lnTo>
                    <a:pt x="7243" y="12056"/>
                  </a:lnTo>
                  <a:lnTo>
                    <a:pt x="7300" y="12111"/>
                  </a:lnTo>
                  <a:lnTo>
                    <a:pt x="7359" y="12166"/>
                  </a:lnTo>
                  <a:lnTo>
                    <a:pt x="7421" y="12223"/>
                  </a:lnTo>
                  <a:lnTo>
                    <a:pt x="7482" y="12278"/>
                  </a:lnTo>
                  <a:lnTo>
                    <a:pt x="7545" y="12334"/>
                  </a:lnTo>
                  <a:lnTo>
                    <a:pt x="7610" y="12390"/>
                  </a:lnTo>
                  <a:lnTo>
                    <a:pt x="7675" y="12446"/>
                  </a:lnTo>
                  <a:lnTo>
                    <a:pt x="7743" y="12501"/>
                  </a:lnTo>
                  <a:lnTo>
                    <a:pt x="7811" y="12557"/>
                  </a:lnTo>
                  <a:lnTo>
                    <a:pt x="7881" y="12613"/>
                  </a:lnTo>
                  <a:lnTo>
                    <a:pt x="7953" y="12668"/>
                  </a:lnTo>
                  <a:lnTo>
                    <a:pt x="8025" y="12724"/>
                  </a:lnTo>
                  <a:lnTo>
                    <a:pt x="8100" y="12780"/>
                  </a:lnTo>
                  <a:lnTo>
                    <a:pt x="8175" y="12836"/>
                  </a:lnTo>
                  <a:lnTo>
                    <a:pt x="8251" y="12891"/>
                  </a:lnTo>
                  <a:lnTo>
                    <a:pt x="8330" y="12948"/>
                  </a:lnTo>
                  <a:lnTo>
                    <a:pt x="8330" y="12948"/>
                  </a:lnTo>
                  <a:lnTo>
                    <a:pt x="8319" y="12940"/>
                  </a:lnTo>
                  <a:lnTo>
                    <a:pt x="8306" y="12933"/>
                  </a:lnTo>
                  <a:lnTo>
                    <a:pt x="8292" y="12927"/>
                  </a:lnTo>
                  <a:lnTo>
                    <a:pt x="8278" y="12921"/>
                  </a:lnTo>
                  <a:lnTo>
                    <a:pt x="8262" y="12915"/>
                  </a:lnTo>
                  <a:lnTo>
                    <a:pt x="8244" y="12909"/>
                  </a:lnTo>
                  <a:lnTo>
                    <a:pt x="8209" y="12900"/>
                  </a:lnTo>
                  <a:lnTo>
                    <a:pt x="8170" y="12892"/>
                  </a:lnTo>
                  <a:lnTo>
                    <a:pt x="8130" y="12885"/>
                  </a:lnTo>
                  <a:lnTo>
                    <a:pt x="8088" y="12879"/>
                  </a:lnTo>
                  <a:lnTo>
                    <a:pt x="8045" y="12874"/>
                  </a:lnTo>
                  <a:lnTo>
                    <a:pt x="7960" y="12866"/>
                  </a:lnTo>
                  <a:lnTo>
                    <a:pt x="7877" y="12858"/>
                  </a:lnTo>
                  <a:lnTo>
                    <a:pt x="7839" y="12854"/>
                  </a:lnTo>
                  <a:lnTo>
                    <a:pt x="7804" y="12850"/>
                  </a:lnTo>
                  <a:lnTo>
                    <a:pt x="7772" y="12845"/>
                  </a:lnTo>
                  <a:lnTo>
                    <a:pt x="7744" y="12839"/>
                  </a:lnTo>
                  <a:lnTo>
                    <a:pt x="7744" y="12839"/>
                  </a:lnTo>
                  <a:lnTo>
                    <a:pt x="7642" y="12815"/>
                  </a:lnTo>
                  <a:lnTo>
                    <a:pt x="7541" y="12791"/>
                  </a:lnTo>
                  <a:lnTo>
                    <a:pt x="7441" y="12765"/>
                  </a:lnTo>
                  <a:lnTo>
                    <a:pt x="7341" y="12737"/>
                  </a:lnTo>
                  <a:lnTo>
                    <a:pt x="7242" y="12708"/>
                  </a:lnTo>
                  <a:lnTo>
                    <a:pt x="7142" y="12679"/>
                  </a:lnTo>
                  <a:lnTo>
                    <a:pt x="7043" y="12648"/>
                  </a:lnTo>
                  <a:lnTo>
                    <a:pt x="6944" y="12617"/>
                  </a:lnTo>
                  <a:lnTo>
                    <a:pt x="6845" y="12584"/>
                  </a:lnTo>
                  <a:lnTo>
                    <a:pt x="6748" y="12549"/>
                  </a:lnTo>
                  <a:lnTo>
                    <a:pt x="6649" y="12515"/>
                  </a:lnTo>
                  <a:lnTo>
                    <a:pt x="6553" y="12479"/>
                  </a:lnTo>
                  <a:lnTo>
                    <a:pt x="6455" y="12443"/>
                  </a:lnTo>
                  <a:lnTo>
                    <a:pt x="6359" y="12405"/>
                  </a:lnTo>
                  <a:lnTo>
                    <a:pt x="6262" y="12366"/>
                  </a:lnTo>
                  <a:lnTo>
                    <a:pt x="6167" y="12327"/>
                  </a:lnTo>
                  <a:lnTo>
                    <a:pt x="6167" y="12327"/>
                  </a:lnTo>
                  <a:lnTo>
                    <a:pt x="6044" y="12275"/>
                  </a:lnTo>
                  <a:lnTo>
                    <a:pt x="5921" y="12221"/>
                  </a:lnTo>
                  <a:lnTo>
                    <a:pt x="5800" y="12165"/>
                  </a:lnTo>
                  <a:lnTo>
                    <a:pt x="5678" y="12108"/>
                  </a:lnTo>
                  <a:lnTo>
                    <a:pt x="5556" y="12049"/>
                  </a:lnTo>
                  <a:lnTo>
                    <a:pt x="5436" y="11988"/>
                  </a:lnTo>
                  <a:lnTo>
                    <a:pt x="5316" y="11926"/>
                  </a:lnTo>
                  <a:lnTo>
                    <a:pt x="5196" y="11863"/>
                  </a:lnTo>
                  <a:lnTo>
                    <a:pt x="5077" y="11797"/>
                  </a:lnTo>
                  <a:lnTo>
                    <a:pt x="4960" y="11731"/>
                  </a:lnTo>
                  <a:lnTo>
                    <a:pt x="4842" y="11663"/>
                  </a:lnTo>
                  <a:lnTo>
                    <a:pt x="4725" y="11592"/>
                  </a:lnTo>
                  <a:lnTo>
                    <a:pt x="4609" y="11521"/>
                  </a:lnTo>
                  <a:lnTo>
                    <a:pt x="4494" y="11447"/>
                  </a:lnTo>
                  <a:lnTo>
                    <a:pt x="4379" y="11373"/>
                  </a:lnTo>
                  <a:lnTo>
                    <a:pt x="4266" y="11298"/>
                  </a:lnTo>
                  <a:lnTo>
                    <a:pt x="4152" y="11220"/>
                  </a:lnTo>
                  <a:lnTo>
                    <a:pt x="4041" y="11142"/>
                  </a:lnTo>
                  <a:lnTo>
                    <a:pt x="3929" y="11061"/>
                  </a:lnTo>
                  <a:lnTo>
                    <a:pt x="3819" y="10980"/>
                  </a:lnTo>
                  <a:lnTo>
                    <a:pt x="3710" y="10896"/>
                  </a:lnTo>
                  <a:lnTo>
                    <a:pt x="3601" y="10812"/>
                  </a:lnTo>
                  <a:lnTo>
                    <a:pt x="3494" y="10726"/>
                  </a:lnTo>
                  <a:lnTo>
                    <a:pt x="3388" y="10639"/>
                  </a:lnTo>
                  <a:lnTo>
                    <a:pt x="3282" y="10550"/>
                  </a:lnTo>
                  <a:lnTo>
                    <a:pt x="3178" y="10461"/>
                  </a:lnTo>
                  <a:lnTo>
                    <a:pt x="3075" y="10370"/>
                  </a:lnTo>
                  <a:lnTo>
                    <a:pt x="2973" y="10278"/>
                  </a:lnTo>
                  <a:lnTo>
                    <a:pt x="2872" y="10184"/>
                  </a:lnTo>
                  <a:lnTo>
                    <a:pt x="2772" y="10089"/>
                  </a:lnTo>
                  <a:lnTo>
                    <a:pt x="2674" y="9993"/>
                  </a:lnTo>
                  <a:lnTo>
                    <a:pt x="2577" y="9896"/>
                  </a:lnTo>
                  <a:lnTo>
                    <a:pt x="2481" y="9797"/>
                  </a:lnTo>
                  <a:lnTo>
                    <a:pt x="2386" y="9698"/>
                  </a:lnTo>
                  <a:lnTo>
                    <a:pt x="2294" y="9596"/>
                  </a:lnTo>
                  <a:lnTo>
                    <a:pt x="2201" y="9495"/>
                  </a:lnTo>
                  <a:lnTo>
                    <a:pt x="2111" y="9391"/>
                  </a:lnTo>
                  <a:lnTo>
                    <a:pt x="2022" y="9286"/>
                  </a:lnTo>
                  <a:lnTo>
                    <a:pt x="1935" y="9181"/>
                  </a:lnTo>
                  <a:lnTo>
                    <a:pt x="1848" y="9074"/>
                  </a:lnTo>
                  <a:lnTo>
                    <a:pt x="1764" y="8967"/>
                  </a:lnTo>
                  <a:lnTo>
                    <a:pt x="1680" y="8858"/>
                  </a:lnTo>
                  <a:lnTo>
                    <a:pt x="1599" y="8748"/>
                  </a:lnTo>
                  <a:lnTo>
                    <a:pt x="1518" y="8638"/>
                  </a:lnTo>
                  <a:lnTo>
                    <a:pt x="1440" y="8525"/>
                  </a:lnTo>
                  <a:lnTo>
                    <a:pt x="1363" y="8412"/>
                  </a:lnTo>
                  <a:lnTo>
                    <a:pt x="1288" y="8299"/>
                  </a:lnTo>
                  <a:lnTo>
                    <a:pt x="1214" y="8183"/>
                  </a:lnTo>
                  <a:lnTo>
                    <a:pt x="1143" y="8068"/>
                  </a:lnTo>
                  <a:lnTo>
                    <a:pt x="1073" y="7951"/>
                  </a:lnTo>
                  <a:lnTo>
                    <a:pt x="1004" y="7833"/>
                  </a:lnTo>
                  <a:lnTo>
                    <a:pt x="938" y="7715"/>
                  </a:lnTo>
                  <a:lnTo>
                    <a:pt x="874" y="7595"/>
                  </a:lnTo>
                  <a:lnTo>
                    <a:pt x="811" y="7474"/>
                  </a:lnTo>
                  <a:lnTo>
                    <a:pt x="750" y="7354"/>
                  </a:lnTo>
                  <a:lnTo>
                    <a:pt x="692" y="7231"/>
                  </a:lnTo>
                  <a:lnTo>
                    <a:pt x="634" y="7108"/>
                  </a:lnTo>
                  <a:lnTo>
                    <a:pt x="579" y="6984"/>
                  </a:lnTo>
                  <a:lnTo>
                    <a:pt x="527" y="6859"/>
                  </a:lnTo>
                  <a:lnTo>
                    <a:pt x="475" y="6734"/>
                  </a:lnTo>
                  <a:lnTo>
                    <a:pt x="426" y="6607"/>
                  </a:lnTo>
                  <a:lnTo>
                    <a:pt x="380" y="6481"/>
                  </a:lnTo>
                  <a:lnTo>
                    <a:pt x="334" y="6353"/>
                  </a:lnTo>
                  <a:lnTo>
                    <a:pt x="292" y="6224"/>
                  </a:lnTo>
                  <a:lnTo>
                    <a:pt x="292" y="6224"/>
                  </a:lnTo>
                  <a:lnTo>
                    <a:pt x="271" y="6159"/>
                  </a:lnTo>
                  <a:lnTo>
                    <a:pt x="252" y="6095"/>
                  </a:lnTo>
                  <a:lnTo>
                    <a:pt x="233" y="6029"/>
                  </a:lnTo>
                  <a:lnTo>
                    <a:pt x="215" y="5964"/>
                  </a:lnTo>
                  <a:lnTo>
                    <a:pt x="197" y="5899"/>
                  </a:lnTo>
                  <a:lnTo>
                    <a:pt x="180" y="5833"/>
                  </a:lnTo>
                  <a:lnTo>
                    <a:pt x="164" y="5768"/>
                  </a:lnTo>
                  <a:lnTo>
                    <a:pt x="148" y="5701"/>
                  </a:lnTo>
                  <a:lnTo>
                    <a:pt x="133" y="5636"/>
                  </a:lnTo>
                  <a:lnTo>
                    <a:pt x="119" y="5570"/>
                  </a:lnTo>
                  <a:lnTo>
                    <a:pt x="106" y="5504"/>
                  </a:lnTo>
                  <a:lnTo>
                    <a:pt x="93" y="5438"/>
                  </a:lnTo>
                  <a:lnTo>
                    <a:pt x="82" y="5372"/>
                  </a:lnTo>
                  <a:lnTo>
                    <a:pt x="71" y="5305"/>
                  </a:lnTo>
                  <a:lnTo>
                    <a:pt x="61" y="5239"/>
                  </a:lnTo>
                  <a:lnTo>
                    <a:pt x="51" y="5172"/>
                  </a:lnTo>
                  <a:lnTo>
                    <a:pt x="43" y="5106"/>
                  </a:lnTo>
                  <a:lnTo>
                    <a:pt x="35" y="5040"/>
                  </a:lnTo>
                  <a:lnTo>
                    <a:pt x="28" y="4973"/>
                  </a:lnTo>
                  <a:lnTo>
                    <a:pt x="21" y="4906"/>
                  </a:lnTo>
                  <a:lnTo>
                    <a:pt x="16" y="4840"/>
                  </a:lnTo>
                  <a:lnTo>
                    <a:pt x="11" y="4773"/>
                  </a:lnTo>
                  <a:lnTo>
                    <a:pt x="7" y="4707"/>
                  </a:lnTo>
                  <a:lnTo>
                    <a:pt x="4" y="4640"/>
                  </a:lnTo>
                  <a:lnTo>
                    <a:pt x="2" y="4573"/>
                  </a:lnTo>
                  <a:lnTo>
                    <a:pt x="1" y="4507"/>
                  </a:lnTo>
                  <a:lnTo>
                    <a:pt x="0" y="4440"/>
                  </a:lnTo>
                  <a:lnTo>
                    <a:pt x="0" y="4374"/>
                  </a:lnTo>
                  <a:lnTo>
                    <a:pt x="1" y="4308"/>
                  </a:lnTo>
                  <a:lnTo>
                    <a:pt x="3" y="4241"/>
                  </a:lnTo>
                  <a:lnTo>
                    <a:pt x="6" y="4175"/>
                  </a:lnTo>
                  <a:lnTo>
                    <a:pt x="10" y="4109"/>
                  </a:lnTo>
                  <a:lnTo>
                    <a:pt x="14" y="4042"/>
                  </a:lnTo>
                  <a:lnTo>
                    <a:pt x="20" y="3976"/>
                  </a:lnTo>
                  <a:lnTo>
                    <a:pt x="26" y="3909"/>
                  </a:lnTo>
                  <a:lnTo>
                    <a:pt x="33" y="3844"/>
                  </a:lnTo>
                  <a:lnTo>
                    <a:pt x="41" y="3778"/>
                  </a:lnTo>
                  <a:lnTo>
                    <a:pt x="50" y="3712"/>
                  </a:lnTo>
                  <a:lnTo>
                    <a:pt x="59" y="3647"/>
                  </a:lnTo>
                  <a:lnTo>
                    <a:pt x="70" y="3582"/>
                  </a:lnTo>
                  <a:lnTo>
                    <a:pt x="82" y="3516"/>
                  </a:lnTo>
                  <a:lnTo>
                    <a:pt x="94" y="3451"/>
                  </a:lnTo>
                  <a:lnTo>
                    <a:pt x="107" y="3386"/>
                  </a:lnTo>
                  <a:lnTo>
                    <a:pt x="122" y="3321"/>
                  </a:lnTo>
                  <a:lnTo>
                    <a:pt x="137" y="3256"/>
                  </a:lnTo>
                  <a:lnTo>
                    <a:pt x="153" y="3191"/>
                  </a:lnTo>
                  <a:lnTo>
                    <a:pt x="171" y="3127"/>
                  </a:lnTo>
                  <a:lnTo>
                    <a:pt x="189" y="3063"/>
                  </a:lnTo>
                  <a:lnTo>
                    <a:pt x="208" y="2999"/>
                  </a:lnTo>
                  <a:lnTo>
                    <a:pt x="228" y="2935"/>
                  </a:lnTo>
                  <a:lnTo>
                    <a:pt x="249" y="2872"/>
                  </a:lnTo>
                  <a:lnTo>
                    <a:pt x="270" y="2808"/>
                  </a:lnTo>
                  <a:lnTo>
                    <a:pt x="293" y="2746"/>
                  </a:lnTo>
                  <a:lnTo>
                    <a:pt x="317" y="2683"/>
                  </a:lnTo>
                  <a:lnTo>
                    <a:pt x="343" y="2620"/>
                  </a:lnTo>
                  <a:lnTo>
                    <a:pt x="368" y="2558"/>
                  </a:lnTo>
                  <a:lnTo>
                    <a:pt x="395" y="2496"/>
                  </a:lnTo>
                  <a:lnTo>
                    <a:pt x="423" y="2434"/>
                  </a:lnTo>
                  <a:lnTo>
                    <a:pt x="451" y="2373"/>
                  </a:lnTo>
                  <a:lnTo>
                    <a:pt x="481" y="2312"/>
                  </a:lnTo>
                  <a:lnTo>
                    <a:pt x="512" y="2250"/>
                  </a:lnTo>
                  <a:lnTo>
                    <a:pt x="544" y="2190"/>
                  </a:lnTo>
                  <a:lnTo>
                    <a:pt x="577" y="2130"/>
                  </a:lnTo>
                  <a:lnTo>
                    <a:pt x="611" y="2069"/>
                  </a:lnTo>
                  <a:lnTo>
                    <a:pt x="611" y="2069"/>
                  </a:lnTo>
                  <a:lnTo>
                    <a:pt x="636" y="2026"/>
                  </a:lnTo>
                  <a:lnTo>
                    <a:pt x="662" y="1983"/>
                  </a:lnTo>
                  <a:lnTo>
                    <a:pt x="688" y="1940"/>
                  </a:lnTo>
                  <a:lnTo>
                    <a:pt x="716" y="1897"/>
                  </a:lnTo>
                  <a:lnTo>
                    <a:pt x="743" y="1856"/>
                  </a:lnTo>
                  <a:lnTo>
                    <a:pt x="771" y="1814"/>
                  </a:lnTo>
                  <a:lnTo>
                    <a:pt x="799" y="1773"/>
                  </a:lnTo>
                  <a:lnTo>
                    <a:pt x="827" y="1732"/>
                  </a:lnTo>
                  <a:lnTo>
                    <a:pt x="887" y="1652"/>
                  </a:lnTo>
                  <a:lnTo>
                    <a:pt x="947" y="1574"/>
                  </a:lnTo>
                  <a:lnTo>
                    <a:pt x="1009" y="1497"/>
                  </a:lnTo>
                  <a:lnTo>
                    <a:pt x="1074" y="1422"/>
                  </a:lnTo>
                  <a:lnTo>
                    <a:pt x="1139" y="1347"/>
                  </a:lnTo>
                  <a:lnTo>
                    <a:pt x="1206" y="1276"/>
                  </a:lnTo>
                  <a:lnTo>
                    <a:pt x="1275" y="1204"/>
                  </a:lnTo>
                  <a:lnTo>
                    <a:pt x="1344" y="1135"/>
                  </a:lnTo>
                  <a:lnTo>
                    <a:pt x="1416" y="1067"/>
                  </a:lnTo>
                  <a:lnTo>
                    <a:pt x="1488" y="1000"/>
                  </a:lnTo>
                  <a:lnTo>
                    <a:pt x="1562" y="935"/>
                  </a:lnTo>
                  <a:lnTo>
                    <a:pt x="1637" y="871"/>
                  </a:lnTo>
                  <a:lnTo>
                    <a:pt x="1713" y="808"/>
                  </a:lnTo>
                  <a:lnTo>
                    <a:pt x="1791" y="747"/>
                  </a:lnTo>
                  <a:lnTo>
                    <a:pt x="1869" y="687"/>
                  </a:lnTo>
                  <a:lnTo>
                    <a:pt x="1949" y="627"/>
                  </a:lnTo>
                  <a:lnTo>
                    <a:pt x="2029" y="569"/>
                  </a:lnTo>
                  <a:lnTo>
                    <a:pt x="2111" y="513"/>
                  </a:lnTo>
                  <a:lnTo>
                    <a:pt x="2193" y="457"/>
                  </a:lnTo>
                  <a:lnTo>
                    <a:pt x="2277" y="402"/>
                  </a:lnTo>
                  <a:lnTo>
                    <a:pt x="2360" y="349"/>
                  </a:lnTo>
                  <a:lnTo>
                    <a:pt x="2444" y="296"/>
                  </a:lnTo>
                  <a:lnTo>
                    <a:pt x="2530" y="244"/>
                  </a:lnTo>
                  <a:lnTo>
                    <a:pt x="2615" y="194"/>
                  </a:lnTo>
                  <a:lnTo>
                    <a:pt x="2702" y="144"/>
                  </a:lnTo>
                  <a:lnTo>
                    <a:pt x="2789" y="95"/>
                  </a:lnTo>
                  <a:lnTo>
                    <a:pt x="2877" y="47"/>
                  </a:lnTo>
                  <a:lnTo>
                    <a:pt x="2964" y="0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rgbClr val="8688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2429107" y="2157431"/>
              <a:ext cx="1879019" cy="1797286"/>
            </a:xfrm>
            <a:custGeom>
              <a:avLst/>
              <a:gdLst>
                <a:gd name="T0" fmla="*/ 10987 w 11035"/>
                <a:gd name="T1" fmla="*/ 1789 h 10555"/>
                <a:gd name="T2" fmla="*/ 10833 w 11035"/>
                <a:gd name="T3" fmla="*/ 1770 h 10555"/>
                <a:gd name="T4" fmla="*/ 10647 w 11035"/>
                <a:gd name="T5" fmla="*/ 1808 h 10555"/>
                <a:gd name="T6" fmla="*/ 10357 w 11035"/>
                <a:gd name="T7" fmla="*/ 1934 h 10555"/>
                <a:gd name="T8" fmla="*/ 10237 w 11035"/>
                <a:gd name="T9" fmla="*/ 2030 h 10555"/>
                <a:gd name="T10" fmla="*/ 10044 w 11035"/>
                <a:gd name="T11" fmla="*/ 2277 h 10555"/>
                <a:gd name="T12" fmla="*/ 9901 w 11035"/>
                <a:gd name="T13" fmla="*/ 2592 h 10555"/>
                <a:gd name="T14" fmla="*/ 9736 w 11035"/>
                <a:gd name="T15" fmla="*/ 3168 h 10555"/>
                <a:gd name="T16" fmla="*/ 9639 w 11035"/>
                <a:gd name="T17" fmla="*/ 3485 h 10555"/>
                <a:gd name="T18" fmla="*/ 9506 w 11035"/>
                <a:gd name="T19" fmla="*/ 3792 h 10555"/>
                <a:gd name="T20" fmla="*/ 9215 w 11035"/>
                <a:gd name="T21" fmla="*/ 4295 h 10555"/>
                <a:gd name="T22" fmla="*/ 8869 w 11035"/>
                <a:gd name="T23" fmla="*/ 4758 h 10555"/>
                <a:gd name="T24" fmla="*/ 8388 w 11035"/>
                <a:gd name="T25" fmla="*/ 5254 h 10555"/>
                <a:gd name="T26" fmla="*/ 7837 w 11035"/>
                <a:gd name="T27" fmla="*/ 5668 h 10555"/>
                <a:gd name="T28" fmla="*/ 7273 w 11035"/>
                <a:gd name="T29" fmla="*/ 5967 h 10555"/>
                <a:gd name="T30" fmla="*/ 6952 w 11035"/>
                <a:gd name="T31" fmla="*/ 6089 h 10555"/>
                <a:gd name="T32" fmla="*/ 6619 w 11035"/>
                <a:gd name="T33" fmla="*/ 6183 h 10555"/>
                <a:gd name="T34" fmla="*/ 6277 w 11035"/>
                <a:gd name="T35" fmla="*/ 6247 h 10555"/>
                <a:gd name="T36" fmla="*/ 5038 w 11035"/>
                <a:gd name="T37" fmla="*/ 6416 h 10555"/>
                <a:gd name="T38" fmla="*/ 4262 w 11035"/>
                <a:gd name="T39" fmla="*/ 6557 h 10555"/>
                <a:gd name="T40" fmla="*/ 3507 w 11035"/>
                <a:gd name="T41" fmla="*/ 6761 h 10555"/>
                <a:gd name="T42" fmla="*/ 2933 w 11035"/>
                <a:gd name="T43" fmla="*/ 6988 h 10555"/>
                <a:gd name="T44" fmla="*/ 2579 w 11035"/>
                <a:gd name="T45" fmla="*/ 7170 h 10555"/>
                <a:gd name="T46" fmla="*/ 2235 w 11035"/>
                <a:gd name="T47" fmla="*/ 7386 h 10555"/>
                <a:gd name="T48" fmla="*/ 1902 w 11035"/>
                <a:gd name="T49" fmla="*/ 7642 h 10555"/>
                <a:gd name="T50" fmla="*/ 1581 w 11035"/>
                <a:gd name="T51" fmla="*/ 7939 h 10555"/>
                <a:gd name="T52" fmla="*/ 1274 w 11035"/>
                <a:gd name="T53" fmla="*/ 8282 h 10555"/>
                <a:gd name="T54" fmla="*/ 982 w 11035"/>
                <a:gd name="T55" fmla="*/ 8677 h 10555"/>
                <a:gd name="T56" fmla="*/ 705 w 11035"/>
                <a:gd name="T57" fmla="*/ 9125 h 10555"/>
                <a:gd name="T58" fmla="*/ 445 w 11035"/>
                <a:gd name="T59" fmla="*/ 9632 h 10555"/>
                <a:gd name="T60" fmla="*/ 202 w 11035"/>
                <a:gd name="T61" fmla="*/ 10200 h 10555"/>
                <a:gd name="T62" fmla="*/ 78 w 11035"/>
                <a:gd name="T63" fmla="*/ 10528 h 10555"/>
                <a:gd name="T64" fmla="*/ 75 w 11035"/>
                <a:gd name="T65" fmla="*/ 10346 h 10555"/>
                <a:gd name="T66" fmla="*/ 16 w 11035"/>
                <a:gd name="T67" fmla="*/ 9990 h 10555"/>
                <a:gd name="T68" fmla="*/ 0 w 11035"/>
                <a:gd name="T69" fmla="*/ 9443 h 10555"/>
                <a:gd name="T70" fmla="*/ 30 w 11035"/>
                <a:gd name="T71" fmla="*/ 8718 h 10555"/>
                <a:gd name="T72" fmla="*/ 105 w 11035"/>
                <a:gd name="T73" fmla="*/ 8039 h 10555"/>
                <a:gd name="T74" fmla="*/ 279 w 11035"/>
                <a:gd name="T75" fmla="*/ 7112 h 10555"/>
                <a:gd name="T76" fmla="*/ 534 w 11035"/>
                <a:gd name="T77" fmla="*/ 6194 h 10555"/>
                <a:gd name="T78" fmla="*/ 870 w 11035"/>
                <a:gd name="T79" fmla="*/ 5294 h 10555"/>
                <a:gd name="T80" fmla="*/ 1283 w 11035"/>
                <a:gd name="T81" fmla="*/ 4425 h 10555"/>
                <a:gd name="T82" fmla="*/ 1772 w 11035"/>
                <a:gd name="T83" fmla="*/ 3596 h 10555"/>
                <a:gd name="T84" fmla="*/ 2332 w 11035"/>
                <a:gd name="T85" fmla="*/ 2819 h 10555"/>
                <a:gd name="T86" fmla="*/ 2964 w 11035"/>
                <a:gd name="T87" fmla="*/ 2103 h 10555"/>
                <a:gd name="T88" fmla="*/ 3663 w 11035"/>
                <a:gd name="T89" fmla="*/ 1459 h 10555"/>
                <a:gd name="T90" fmla="*/ 4314 w 11035"/>
                <a:gd name="T91" fmla="*/ 974 h 10555"/>
                <a:gd name="T92" fmla="*/ 4717 w 11035"/>
                <a:gd name="T93" fmla="*/ 723 h 10555"/>
                <a:gd name="T94" fmla="*/ 5135 w 11035"/>
                <a:gd name="T95" fmla="*/ 507 h 10555"/>
                <a:gd name="T96" fmla="*/ 5568 w 11035"/>
                <a:gd name="T97" fmla="*/ 325 h 10555"/>
                <a:gd name="T98" fmla="*/ 6011 w 11035"/>
                <a:gd name="T99" fmla="*/ 181 h 10555"/>
                <a:gd name="T100" fmla="*/ 6465 w 11035"/>
                <a:gd name="T101" fmla="*/ 78 h 10555"/>
                <a:gd name="T102" fmla="*/ 6924 w 11035"/>
                <a:gd name="T103" fmla="*/ 17 h 10555"/>
                <a:gd name="T104" fmla="*/ 7390 w 11035"/>
                <a:gd name="T105" fmla="*/ 1 h 10555"/>
                <a:gd name="T106" fmla="*/ 7859 w 11035"/>
                <a:gd name="T107" fmla="*/ 34 h 10555"/>
                <a:gd name="T108" fmla="*/ 8328 w 11035"/>
                <a:gd name="T109" fmla="*/ 116 h 10555"/>
                <a:gd name="T110" fmla="*/ 8637 w 11035"/>
                <a:gd name="T111" fmla="*/ 199 h 10555"/>
                <a:gd name="T112" fmla="*/ 9146 w 11035"/>
                <a:gd name="T113" fmla="*/ 398 h 10555"/>
                <a:gd name="T114" fmla="*/ 9748 w 11035"/>
                <a:gd name="T115" fmla="*/ 733 h 10555"/>
                <a:gd name="T116" fmla="*/ 10306 w 11035"/>
                <a:gd name="T117" fmla="*/ 1144 h 10555"/>
                <a:gd name="T118" fmla="*/ 10824 w 11035"/>
                <a:gd name="T119" fmla="*/ 1610 h 10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035" h="10555">
                  <a:moveTo>
                    <a:pt x="11035" y="1823"/>
                  </a:moveTo>
                  <a:lnTo>
                    <a:pt x="11035" y="1823"/>
                  </a:lnTo>
                  <a:lnTo>
                    <a:pt x="11028" y="1815"/>
                  </a:lnTo>
                  <a:lnTo>
                    <a:pt x="11021" y="1809"/>
                  </a:lnTo>
                  <a:lnTo>
                    <a:pt x="11013" y="1803"/>
                  </a:lnTo>
                  <a:lnTo>
                    <a:pt x="11005" y="1798"/>
                  </a:lnTo>
                  <a:lnTo>
                    <a:pt x="10987" y="1789"/>
                  </a:lnTo>
                  <a:lnTo>
                    <a:pt x="10968" y="1782"/>
                  </a:lnTo>
                  <a:lnTo>
                    <a:pt x="10948" y="1776"/>
                  </a:lnTo>
                  <a:lnTo>
                    <a:pt x="10927" y="1772"/>
                  </a:lnTo>
                  <a:lnTo>
                    <a:pt x="10905" y="1770"/>
                  </a:lnTo>
                  <a:lnTo>
                    <a:pt x="10882" y="1769"/>
                  </a:lnTo>
                  <a:lnTo>
                    <a:pt x="10858" y="1769"/>
                  </a:lnTo>
                  <a:lnTo>
                    <a:pt x="10833" y="1770"/>
                  </a:lnTo>
                  <a:lnTo>
                    <a:pt x="10806" y="1773"/>
                  </a:lnTo>
                  <a:lnTo>
                    <a:pt x="10780" y="1777"/>
                  </a:lnTo>
                  <a:lnTo>
                    <a:pt x="10754" y="1781"/>
                  </a:lnTo>
                  <a:lnTo>
                    <a:pt x="10728" y="1787"/>
                  </a:lnTo>
                  <a:lnTo>
                    <a:pt x="10701" y="1793"/>
                  </a:lnTo>
                  <a:lnTo>
                    <a:pt x="10674" y="1800"/>
                  </a:lnTo>
                  <a:lnTo>
                    <a:pt x="10647" y="1808"/>
                  </a:lnTo>
                  <a:lnTo>
                    <a:pt x="10620" y="1816"/>
                  </a:lnTo>
                  <a:lnTo>
                    <a:pt x="10568" y="1836"/>
                  </a:lnTo>
                  <a:lnTo>
                    <a:pt x="10518" y="1855"/>
                  </a:lnTo>
                  <a:lnTo>
                    <a:pt x="10471" y="1875"/>
                  </a:lnTo>
                  <a:lnTo>
                    <a:pt x="10427" y="1896"/>
                  </a:lnTo>
                  <a:lnTo>
                    <a:pt x="10389" y="1916"/>
                  </a:lnTo>
                  <a:lnTo>
                    <a:pt x="10357" y="1934"/>
                  </a:lnTo>
                  <a:lnTo>
                    <a:pt x="10332" y="1951"/>
                  </a:lnTo>
                  <a:lnTo>
                    <a:pt x="10332" y="1951"/>
                  </a:lnTo>
                  <a:lnTo>
                    <a:pt x="10312" y="1966"/>
                  </a:lnTo>
                  <a:lnTo>
                    <a:pt x="10293" y="1981"/>
                  </a:lnTo>
                  <a:lnTo>
                    <a:pt x="10273" y="1997"/>
                  </a:lnTo>
                  <a:lnTo>
                    <a:pt x="10255" y="2014"/>
                  </a:lnTo>
                  <a:lnTo>
                    <a:pt x="10237" y="2030"/>
                  </a:lnTo>
                  <a:lnTo>
                    <a:pt x="10220" y="2047"/>
                  </a:lnTo>
                  <a:lnTo>
                    <a:pt x="10186" y="2082"/>
                  </a:lnTo>
                  <a:lnTo>
                    <a:pt x="10155" y="2118"/>
                  </a:lnTo>
                  <a:lnTo>
                    <a:pt x="10125" y="2156"/>
                  </a:lnTo>
                  <a:lnTo>
                    <a:pt x="10096" y="2196"/>
                  </a:lnTo>
                  <a:lnTo>
                    <a:pt x="10069" y="2236"/>
                  </a:lnTo>
                  <a:lnTo>
                    <a:pt x="10044" y="2277"/>
                  </a:lnTo>
                  <a:lnTo>
                    <a:pt x="10020" y="2319"/>
                  </a:lnTo>
                  <a:lnTo>
                    <a:pt x="9998" y="2364"/>
                  </a:lnTo>
                  <a:lnTo>
                    <a:pt x="9977" y="2408"/>
                  </a:lnTo>
                  <a:lnTo>
                    <a:pt x="9957" y="2453"/>
                  </a:lnTo>
                  <a:lnTo>
                    <a:pt x="9936" y="2498"/>
                  </a:lnTo>
                  <a:lnTo>
                    <a:pt x="9918" y="2545"/>
                  </a:lnTo>
                  <a:lnTo>
                    <a:pt x="9901" y="2592"/>
                  </a:lnTo>
                  <a:lnTo>
                    <a:pt x="9885" y="2639"/>
                  </a:lnTo>
                  <a:lnTo>
                    <a:pt x="9869" y="2687"/>
                  </a:lnTo>
                  <a:lnTo>
                    <a:pt x="9854" y="2736"/>
                  </a:lnTo>
                  <a:lnTo>
                    <a:pt x="9840" y="2784"/>
                  </a:lnTo>
                  <a:lnTo>
                    <a:pt x="9813" y="2880"/>
                  </a:lnTo>
                  <a:lnTo>
                    <a:pt x="9787" y="2977"/>
                  </a:lnTo>
                  <a:lnTo>
                    <a:pt x="9736" y="3168"/>
                  </a:lnTo>
                  <a:lnTo>
                    <a:pt x="9711" y="3261"/>
                  </a:lnTo>
                  <a:lnTo>
                    <a:pt x="9698" y="3306"/>
                  </a:lnTo>
                  <a:lnTo>
                    <a:pt x="9684" y="3350"/>
                  </a:lnTo>
                  <a:lnTo>
                    <a:pt x="9684" y="3350"/>
                  </a:lnTo>
                  <a:lnTo>
                    <a:pt x="9670" y="3395"/>
                  </a:lnTo>
                  <a:lnTo>
                    <a:pt x="9655" y="3439"/>
                  </a:lnTo>
                  <a:lnTo>
                    <a:pt x="9639" y="3485"/>
                  </a:lnTo>
                  <a:lnTo>
                    <a:pt x="9622" y="3529"/>
                  </a:lnTo>
                  <a:lnTo>
                    <a:pt x="9605" y="3573"/>
                  </a:lnTo>
                  <a:lnTo>
                    <a:pt x="9585" y="3617"/>
                  </a:lnTo>
                  <a:lnTo>
                    <a:pt x="9567" y="3662"/>
                  </a:lnTo>
                  <a:lnTo>
                    <a:pt x="9547" y="3706"/>
                  </a:lnTo>
                  <a:lnTo>
                    <a:pt x="9527" y="3749"/>
                  </a:lnTo>
                  <a:lnTo>
                    <a:pt x="9506" y="3792"/>
                  </a:lnTo>
                  <a:lnTo>
                    <a:pt x="9485" y="3836"/>
                  </a:lnTo>
                  <a:lnTo>
                    <a:pt x="9463" y="3879"/>
                  </a:lnTo>
                  <a:lnTo>
                    <a:pt x="9418" y="3964"/>
                  </a:lnTo>
                  <a:lnTo>
                    <a:pt x="9369" y="4049"/>
                  </a:lnTo>
                  <a:lnTo>
                    <a:pt x="9320" y="4132"/>
                  </a:lnTo>
                  <a:lnTo>
                    <a:pt x="9269" y="4214"/>
                  </a:lnTo>
                  <a:lnTo>
                    <a:pt x="9215" y="4295"/>
                  </a:lnTo>
                  <a:lnTo>
                    <a:pt x="9161" y="4375"/>
                  </a:lnTo>
                  <a:lnTo>
                    <a:pt x="9106" y="4454"/>
                  </a:lnTo>
                  <a:lnTo>
                    <a:pt x="9048" y="4531"/>
                  </a:lnTo>
                  <a:lnTo>
                    <a:pt x="8991" y="4607"/>
                  </a:lnTo>
                  <a:lnTo>
                    <a:pt x="8933" y="4681"/>
                  </a:lnTo>
                  <a:lnTo>
                    <a:pt x="8933" y="4681"/>
                  </a:lnTo>
                  <a:lnTo>
                    <a:pt x="8869" y="4758"/>
                  </a:lnTo>
                  <a:lnTo>
                    <a:pt x="8805" y="4833"/>
                  </a:lnTo>
                  <a:lnTo>
                    <a:pt x="8740" y="4908"/>
                  </a:lnTo>
                  <a:lnTo>
                    <a:pt x="8672" y="4980"/>
                  </a:lnTo>
                  <a:lnTo>
                    <a:pt x="8603" y="5050"/>
                  </a:lnTo>
                  <a:lnTo>
                    <a:pt x="8533" y="5120"/>
                  </a:lnTo>
                  <a:lnTo>
                    <a:pt x="8460" y="5188"/>
                  </a:lnTo>
                  <a:lnTo>
                    <a:pt x="8388" y="5254"/>
                  </a:lnTo>
                  <a:lnTo>
                    <a:pt x="8312" y="5319"/>
                  </a:lnTo>
                  <a:lnTo>
                    <a:pt x="8237" y="5381"/>
                  </a:lnTo>
                  <a:lnTo>
                    <a:pt x="8159" y="5443"/>
                  </a:lnTo>
                  <a:lnTo>
                    <a:pt x="8080" y="5502"/>
                  </a:lnTo>
                  <a:lnTo>
                    <a:pt x="8000" y="5559"/>
                  </a:lnTo>
                  <a:lnTo>
                    <a:pt x="7919" y="5615"/>
                  </a:lnTo>
                  <a:lnTo>
                    <a:pt x="7837" y="5668"/>
                  </a:lnTo>
                  <a:lnTo>
                    <a:pt x="7753" y="5719"/>
                  </a:lnTo>
                  <a:lnTo>
                    <a:pt x="7669" y="5769"/>
                  </a:lnTo>
                  <a:lnTo>
                    <a:pt x="7582" y="5817"/>
                  </a:lnTo>
                  <a:lnTo>
                    <a:pt x="7496" y="5862"/>
                  </a:lnTo>
                  <a:lnTo>
                    <a:pt x="7407" y="5905"/>
                  </a:lnTo>
                  <a:lnTo>
                    <a:pt x="7319" y="5946"/>
                  </a:lnTo>
                  <a:lnTo>
                    <a:pt x="7273" y="5967"/>
                  </a:lnTo>
                  <a:lnTo>
                    <a:pt x="7228" y="5986"/>
                  </a:lnTo>
                  <a:lnTo>
                    <a:pt x="7183" y="6005"/>
                  </a:lnTo>
                  <a:lnTo>
                    <a:pt x="7137" y="6023"/>
                  </a:lnTo>
                  <a:lnTo>
                    <a:pt x="7091" y="6040"/>
                  </a:lnTo>
                  <a:lnTo>
                    <a:pt x="7045" y="6057"/>
                  </a:lnTo>
                  <a:lnTo>
                    <a:pt x="6998" y="6073"/>
                  </a:lnTo>
                  <a:lnTo>
                    <a:pt x="6952" y="6089"/>
                  </a:lnTo>
                  <a:lnTo>
                    <a:pt x="6904" y="6104"/>
                  </a:lnTo>
                  <a:lnTo>
                    <a:pt x="6858" y="6119"/>
                  </a:lnTo>
                  <a:lnTo>
                    <a:pt x="6811" y="6133"/>
                  </a:lnTo>
                  <a:lnTo>
                    <a:pt x="6762" y="6147"/>
                  </a:lnTo>
                  <a:lnTo>
                    <a:pt x="6715" y="6160"/>
                  </a:lnTo>
                  <a:lnTo>
                    <a:pt x="6667" y="6172"/>
                  </a:lnTo>
                  <a:lnTo>
                    <a:pt x="6619" y="6183"/>
                  </a:lnTo>
                  <a:lnTo>
                    <a:pt x="6570" y="6194"/>
                  </a:lnTo>
                  <a:lnTo>
                    <a:pt x="6522" y="6205"/>
                  </a:lnTo>
                  <a:lnTo>
                    <a:pt x="6474" y="6214"/>
                  </a:lnTo>
                  <a:lnTo>
                    <a:pt x="6425" y="6223"/>
                  </a:lnTo>
                  <a:lnTo>
                    <a:pt x="6375" y="6232"/>
                  </a:lnTo>
                  <a:lnTo>
                    <a:pt x="6326" y="6240"/>
                  </a:lnTo>
                  <a:lnTo>
                    <a:pt x="6277" y="6247"/>
                  </a:lnTo>
                  <a:lnTo>
                    <a:pt x="6277" y="6247"/>
                  </a:lnTo>
                  <a:lnTo>
                    <a:pt x="6050" y="6277"/>
                  </a:lnTo>
                  <a:lnTo>
                    <a:pt x="5825" y="6306"/>
                  </a:lnTo>
                  <a:lnTo>
                    <a:pt x="5600" y="6337"/>
                  </a:lnTo>
                  <a:lnTo>
                    <a:pt x="5375" y="6367"/>
                  </a:lnTo>
                  <a:lnTo>
                    <a:pt x="5150" y="6399"/>
                  </a:lnTo>
                  <a:lnTo>
                    <a:pt x="5038" y="6416"/>
                  </a:lnTo>
                  <a:lnTo>
                    <a:pt x="4926" y="6433"/>
                  </a:lnTo>
                  <a:lnTo>
                    <a:pt x="4815" y="6451"/>
                  </a:lnTo>
                  <a:lnTo>
                    <a:pt x="4704" y="6470"/>
                  </a:lnTo>
                  <a:lnTo>
                    <a:pt x="4593" y="6490"/>
                  </a:lnTo>
                  <a:lnTo>
                    <a:pt x="4482" y="6511"/>
                  </a:lnTo>
                  <a:lnTo>
                    <a:pt x="4372" y="6533"/>
                  </a:lnTo>
                  <a:lnTo>
                    <a:pt x="4262" y="6557"/>
                  </a:lnTo>
                  <a:lnTo>
                    <a:pt x="4153" y="6581"/>
                  </a:lnTo>
                  <a:lnTo>
                    <a:pt x="4044" y="6607"/>
                  </a:lnTo>
                  <a:lnTo>
                    <a:pt x="3935" y="6634"/>
                  </a:lnTo>
                  <a:lnTo>
                    <a:pt x="3828" y="6663"/>
                  </a:lnTo>
                  <a:lnTo>
                    <a:pt x="3720" y="6695"/>
                  </a:lnTo>
                  <a:lnTo>
                    <a:pt x="3613" y="6727"/>
                  </a:lnTo>
                  <a:lnTo>
                    <a:pt x="3507" y="6761"/>
                  </a:lnTo>
                  <a:lnTo>
                    <a:pt x="3400" y="6797"/>
                  </a:lnTo>
                  <a:lnTo>
                    <a:pt x="3296" y="6836"/>
                  </a:lnTo>
                  <a:lnTo>
                    <a:pt x="3191" y="6877"/>
                  </a:lnTo>
                  <a:lnTo>
                    <a:pt x="3088" y="6919"/>
                  </a:lnTo>
                  <a:lnTo>
                    <a:pt x="3035" y="6942"/>
                  </a:lnTo>
                  <a:lnTo>
                    <a:pt x="2984" y="6964"/>
                  </a:lnTo>
                  <a:lnTo>
                    <a:pt x="2933" y="6988"/>
                  </a:lnTo>
                  <a:lnTo>
                    <a:pt x="2881" y="7012"/>
                  </a:lnTo>
                  <a:lnTo>
                    <a:pt x="2830" y="7036"/>
                  </a:lnTo>
                  <a:lnTo>
                    <a:pt x="2780" y="7062"/>
                  </a:lnTo>
                  <a:lnTo>
                    <a:pt x="2730" y="7088"/>
                  </a:lnTo>
                  <a:lnTo>
                    <a:pt x="2679" y="7115"/>
                  </a:lnTo>
                  <a:lnTo>
                    <a:pt x="2629" y="7142"/>
                  </a:lnTo>
                  <a:lnTo>
                    <a:pt x="2579" y="7170"/>
                  </a:lnTo>
                  <a:lnTo>
                    <a:pt x="2528" y="7199"/>
                  </a:lnTo>
                  <a:lnTo>
                    <a:pt x="2479" y="7229"/>
                  </a:lnTo>
                  <a:lnTo>
                    <a:pt x="2430" y="7259"/>
                  </a:lnTo>
                  <a:lnTo>
                    <a:pt x="2381" y="7290"/>
                  </a:lnTo>
                  <a:lnTo>
                    <a:pt x="2332" y="7321"/>
                  </a:lnTo>
                  <a:lnTo>
                    <a:pt x="2283" y="7353"/>
                  </a:lnTo>
                  <a:lnTo>
                    <a:pt x="2235" y="7386"/>
                  </a:lnTo>
                  <a:lnTo>
                    <a:pt x="2186" y="7421"/>
                  </a:lnTo>
                  <a:lnTo>
                    <a:pt x="2138" y="7456"/>
                  </a:lnTo>
                  <a:lnTo>
                    <a:pt x="2091" y="7491"/>
                  </a:lnTo>
                  <a:lnTo>
                    <a:pt x="2043" y="7527"/>
                  </a:lnTo>
                  <a:lnTo>
                    <a:pt x="1995" y="7564"/>
                  </a:lnTo>
                  <a:lnTo>
                    <a:pt x="1949" y="7603"/>
                  </a:lnTo>
                  <a:lnTo>
                    <a:pt x="1902" y="7642"/>
                  </a:lnTo>
                  <a:lnTo>
                    <a:pt x="1856" y="7682"/>
                  </a:lnTo>
                  <a:lnTo>
                    <a:pt x="1809" y="7722"/>
                  </a:lnTo>
                  <a:lnTo>
                    <a:pt x="1763" y="7764"/>
                  </a:lnTo>
                  <a:lnTo>
                    <a:pt x="1717" y="7806"/>
                  </a:lnTo>
                  <a:lnTo>
                    <a:pt x="1672" y="7850"/>
                  </a:lnTo>
                  <a:lnTo>
                    <a:pt x="1626" y="7894"/>
                  </a:lnTo>
                  <a:lnTo>
                    <a:pt x="1581" y="7939"/>
                  </a:lnTo>
                  <a:lnTo>
                    <a:pt x="1537" y="7985"/>
                  </a:lnTo>
                  <a:lnTo>
                    <a:pt x="1492" y="8032"/>
                  </a:lnTo>
                  <a:lnTo>
                    <a:pt x="1448" y="8080"/>
                  </a:lnTo>
                  <a:lnTo>
                    <a:pt x="1404" y="8130"/>
                  </a:lnTo>
                  <a:lnTo>
                    <a:pt x="1361" y="8180"/>
                  </a:lnTo>
                  <a:lnTo>
                    <a:pt x="1317" y="8230"/>
                  </a:lnTo>
                  <a:lnTo>
                    <a:pt x="1274" y="8282"/>
                  </a:lnTo>
                  <a:lnTo>
                    <a:pt x="1232" y="8336"/>
                  </a:lnTo>
                  <a:lnTo>
                    <a:pt x="1189" y="8390"/>
                  </a:lnTo>
                  <a:lnTo>
                    <a:pt x="1148" y="8445"/>
                  </a:lnTo>
                  <a:lnTo>
                    <a:pt x="1105" y="8502"/>
                  </a:lnTo>
                  <a:lnTo>
                    <a:pt x="1064" y="8559"/>
                  </a:lnTo>
                  <a:lnTo>
                    <a:pt x="1023" y="8617"/>
                  </a:lnTo>
                  <a:lnTo>
                    <a:pt x="982" y="8677"/>
                  </a:lnTo>
                  <a:lnTo>
                    <a:pt x="941" y="8737"/>
                  </a:lnTo>
                  <a:lnTo>
                    <a:pt x="901" y="8799"/>
                  </a:lnTo>
                  <a:lnTo>
                    <a:pt x="861" y="8862"/>
                  </a:lnTo>
                  <a:lnTo>
                    <a:pt x="822" y="8926"/>
                  </a:lnTo>
                  <a:lnTo>
                    <a:pt x="782" y="8991"/>
                  </a:lnTo>
                  <a:lnTo>
                    <a:pt x="743" y="9058"/>
                  </a:lnTo>
                  <a:lnTo>
                    <a:pt x="705" y="9125"/>
                  </a:lnTo>
                  <a:lnTo>
                    <a:pt x="667" y="9193"/>
                  </a:lnTo>
                  <a:lnTo>
                    <a:pt x="629" y="9264"/>
                  </a:lnTo>
                  <a:lnTo>
                    <a:pt x="591" y="9334"/>
                  </a:lnTo>
                  <a:lnTo>
                    <a:pt x="554" y="9407"/>
                  </a:lnTo>
                  <a:lnTo>
                    <a:pt x="517" y="9480"/>
                  </a:lnTo>
                  <a:lnTo>
                    <a:pt x="481" y="9555"/>
                  </a:lnTo>
                  <a:lnTo>
                    <a:pt x="445" y="9632"/>
                  </a:lnTo>
                  <a:lnTo>
                    <a:pt x="408" y="9708"/>
                  </a:lnTo>
                  <a:lnTo>
                    <a:pt x="373" y="9788"/>
                  </a:lnTo>
                  <a:lnTo>
                    <a:pt x="338" y="9867"/>
                  </a:lnTo>
                  <a:lnTo>
                    <a:pt x="304" y="9949"/>
                  </a:lnTo>
                  <a:lnTo>
                    <a:pt x="270" y="10031"/>
                  </a:lnTo>
                  <a:lnTo>
                    <a:pt x="235" y="10116"/>
                  </a:lnTo>
                  <a:lnTo>
                    <a:pt x="202" y="10200"/>
                  </a:lnTo>
                  <a:lnTo>
                    <a:pt x="169" y="10287"/>
                  </a:lnTo>
                  <a:lnTo>
                    <a:pt x="136" y="10375"/>
                  </a:lnTo>
                  <a:lnTo>
                    <a:pt x="104" y="10465"/>
                  </a:lnTo>
                  <a:lnTo>
                    <a:pt x="71" y="10555"/>
                  </a:lnTo>
                  <a:lnTo>
                    <a:pt x="71" y="10555"/>
                  </a:lnTo>
                  <a:lnTo>
                    <a:pt x="75" y="10542"/>
                  </a:lnTo>
                  <a:lnTo>
                    <a:pt x="78" y="10528"/>
                  </a:lnTo>
                  <a:lnTo>
                    <a:pt x="81" y="10513"/>
                  </a:lnTo>
                  <a:lnTo>
                    <a:pt x="82" y="10497"/>
                  </a:lnTo>
                  <a:lnTo>
                    <a:pt x="83" y="10480"/>
                  </a:lnTo>
                  <a:lnTo>
                    <a:pt x="84" y="10463"/>
                  </a:lnTo>
                  <a:lnTo>
                    <a:pt x="83" y="10425"/>
                  </a:lnTo>
                  <a:lnTo>
                    <a:pt x="80" y="10386"/>
                  </a:lnTo>
                  <a:lnTo>
                    <a:pt x="75" y="10346"/>
                  </a:lnTo>
                  <a:lnTo>
                    <a:pt x="69" y="10304"/>
                  </a:lnTo>
                  <a:lnTo>
                    <a:pt x="63" y="10261"/>
                  </a:lnTo>
                  <a:lnTo>
                    <a:pt x="47" y="10176"/>
                  </a:lnTo>
                  <a:lnTo>
                    <a:pt x="32" y="10095"/>
                  </a:lnTo>
                  <a:lnTo>
                    <a:pt x="25" y="10057"/>
                  </a:lnTo>
                  <a:lnTo>
                    <a:pt x="20" y="10022"/>
                  </a:lnTo>
                  <a:lnTo>
                    <a:pt x="16" y="9990"/>
                  </a:lnTo>
                  <a:lnTo>
                    <a:pt x="13" y="9961"/>
                  </a:lnTo>
                  <a:lnTo>
                    <a:pt x="13" y="9961"/>
                  </a:lnTo>
                  <a:lnTo>
                    <a:pt x="8" y="9857"/>
                  </a:lnTo>
                  <a:lnTo>
                    <a:pt x="4" y="9754"/>
                  </a:lnTo>
                  <a:lnTo>
                    <a:pt x="2" y="9650"/>
                  </a:lnTo>
                  <a:lnTo>
                    <a:pt x="1" y="9546"/>
                  </a:lnTo>
                  <a:lnTo>
                    <a:pt x="0" y="9443"/>
                  </a:lnTo>
                  <a:lnTo>
                    <a:pt x="1" y="9339"/>
                  </a:lnTo>
                  <a:lnTo>
                    <a:pt x="3" y="9236"/>
                  </a:lnTo>
                  <a:lnTo>
                    <a:pt x="7" y="9132"/>
                  </a:lnTo>
                  <a:lnTo>
                    <a:pt x="11" y="9028"/>
                  </a:lnTo>
                  <a:lnTo>
                    <a:pt x="16" y="8924"/>
                  </a:lnTo>
                  <a:lnTo>
                    <a:pt x="23" y="8820"/>
                  </a:lnTo>
                  <a:lnTo>
                    <a:pt x="30" y="8718"/>
                  </a:lnTo>
                  <a:lnTo>
                    <a:pt x="38" y="8614"/>
                  </a:lnTo>
                  <a:lnTo>
                    <a:pt x="48" y="8511"/>
                  </a:lnTo>
                  <a:lnTo>
                    <a:pt x="58" y="8407"/>
                  </a:lnTo>
                  <a:lnTo>
                    <a:pt x="70" y="8305"/>
                  </a:lnTo>
                  <a:lnTo>
                    <a:pt x="70" y="8305"/>
                  </a:lnTo>
                  <a:lnTo>
                    <a:pt x="86" y="8172"/>
                  </a:lnTo>
                  <a:lnTo>
                    <a:pt x="105" y="8039"/>
                  </a:lnTo>
                  <a:lnTo>
                    <a:pt x="124" y="7906"/>
                  </a:lnTo>
                  <a:lnTo>
                    <a:pt x="146" y="7775"/>
                  </a:lnTo>
                  <a:lnTo>
                    <a:pt x="169" y="7642"/>
                  </a:lnTo>
                  <a:lnTo>
                    <a:pt x="194" y="7509"/>
                  </a:lnTo>
                  <a:lnTo>
                    <a:pt x="220" y="7376"/>
                  </a:lnTo>
                  <a:lnTo>
                    <a:pt x="248" y="7245"/>
                  </a:lnTo>
                  <a:lnTo>
                    <a:pt x="279" y="7112"/>
                  </a:lnTo>
                  <a:lnTo>
                    <a:pt x="310" y="6980"/>
                  </a:lnTo>
                  <a:lnTo>
                    <a:pt x="343" y="6848"/>
                  </a:lnTo>
                  <a:lnTo>
                    <a:pt x="378" y="6717"/>
                  </a:lnTo>
                  <a:lnTo>
                    <a:pt x="414" y="6585"/>
                  </a:lnTo>
                  <a:lnTo>
                    <a:pt x="454" y="6454"/>
                  </a:lnTo>
                  <a:lnTo>
                    <a:pt x="493" y="6324"/>
                  </a:lnTo>
                  <a:lnTo>
                    <a:pt x="534" y="6194"/>
                  </a:lnTo>
                  <a:lnTo>
                    <a:pt x="577" y="6063"/>
                  </a:lnTo>
                  <a:lnTo>
                    <a:pt x="623" y="5934"/>
                  </a:lnTo>
                  <a:lnTo>
                    <a:pt x="669" y="5805"/>
                  </a:lnTo>
                  <a:lnTo>
                    <a:pt x="717" y="5676"/>
                  </a:lnTo>
                  <a:lnTo>
                    <a:pt x="766" y="5548"/>
                  </a:lnTo>
                  <a:lnTo>
                    <a:pt x="818" y="5421"/>
                  </a:lnTo>
                  <a:lnTo>
                    <a:pt x="870" y="5294"/>
                  </a:lnTo>
                  <a:lnTo>
                    <a:pt x="924" y="5168"/>
                  </a:lnTo>
                  <a:lnTo>
                    <a:pt x="981" y="5042"/>
                  </a:lnTo>
                  <a:lnTo>
                    <a:pt x="1038" y="4918"/>
                  </a:lnTo>
                  <a:lnTo>
                    <a:pt x="1097" y="4793"/>
                  </a:lnTo>
                  <a:lnTo>
                    <a:pt x="1158" y="4669"/>
                  </a:lnTo>
                  <a:lnTo>
                    <a:pt x="1220" y="4547"/>
                  </a:lnTo>
                  <a:lnTo>
                    <a:pt x="1283" y="4425"/>
                  </a:lnTo>
                  <a:lnTo>
                    <a:pt x="1349" y="4303"/>
                  </a:lnTo>
                  <a:lnTo>
                    <a:pt x="1416" y="4184"/>
                  </a:lnTo>
                  <a:lnTo>
                    <a:pt x="1483" y="4064"/>
                  </a:lnTo>
                  <a:lnTo>
                    <a:pt x="1554" y="3945"/>
                  </a:lnTo>
                  <a:lnTo>
                    <a:pt x="1625" y="3828"/>
                  </a:lnTo>
                  <a:lnTo>
                    <a:pt x="1698" y="3712"/>
                  </a:lnTo>
                  <a:lnTo>
                    <a:pt x="1772" y="3596"/>
                  </a:lnTo>
                  <a:lnTo>
                    <a:pt x="1848" y="3482"/>
                  </a:lnTo>
                  <a:lnTo>
                    <a:pt x="1925" y="3368"/>
                  </a:lnTo>
                  <a:lnTo>
                    <a:pt x="2003" y="3256"/>
                  </a:lnTo>
                  <a:lnTo>
                    <a:pt x="2084" y="3145"/>
                  </a:lnTo>
                  <a:lnTo>
                    <a:pt x="2165" y="3035"/>
                  </a:lnTo>
                  <a:lnTo>
                    <a:pt x="2248" y="2926"/>
                  </a:lnTo>
                  <a:lnTo>
                    <a:pt x="2332" y="2819"/>
                  </a:lnTo>
                  <a:lnTo>
                    <a:pt x="2419" y="2712"/>
                  </a:lnTo>
                  <a:lnTo>
                    <a:pt x="2506" y="2607"/>
                  </a:lnTo>
                  <a:lnTo>
                    <a:pt x="2595" y="2503"/>
                  </a:lnTo>
                  <a:lnTo>
                    <a:pt x="2685" y="2402"/>
                  </a:lnTo>
                  <a:lnTo>
                    <a:pt x="2777" y="2300"/>
                  </a:lnTo>
                  <a:lnTo>
                    <a:pt x="2869" y="2201"/>
                  </a:lnTo>
                  <a:lnTo>
                    <a:pt x="2964" y="2103"/>
                  </a:lnTo>
                  <a:lnTo>
                    <a:pt x="3059" y="2007"/>
                  </a:lnTo>
                  <a:lnTo>
                    <a:pt x="3157" y="1911"/>
                  </a:lnTo>
                  <a:lnTo>
                    <a:pt x="3254" y="1817"/>
                  </a:lnTo>
                  <a:lnTo>
                    <a:pt x="3355" y="1726"/>
                  </a:lnTo>
                  <a:lnTo>
                    <a:pt x="3456" y="1635"/>
                  </a:lnTo>
                  <a:lnTo>
                    <a:pt x="3558" y="1546"/>
                  </a:lnTo>
                  <a:lnTo>
                    <a:pt x="3663" y="1459"/>
                  </a:lnTo>
                  <a:lnTo>
                    <a:pt x="3767" y="1374"/>
                  </a:lnTo>
                  <a:lnTo>
                    <a:pt x="3874" y="1291"/>
                  </a:lnTo>
                  <a:lnTo>
                    <a:pt x="3982" y="1208"/>
                  </a:lnTo>
                  <a:lnTo>
                    <a:pt x="4091" y="1129"/>
                  </a:lnTo>
                  <a:lnTo>
                    <a:pt x="4202" y="1050"/>
                  </a:lnTo>
                  <a:lnTo>
                    <a:pt x="4314" y="974"/>
                  </a:lnTo>
                  <a:lnTo>
                    <a:pt x="4314" y="974"/>
                  </a:lnTo>
                  <a:lnTo>
                    <a:pt x="4370" y="936"/>
                  </a:lnTo>
                  <a:lnTo>
                    <a:pt x="4427" y="899"/>
                  </a:lnTo>
                  <a:lnTo>
                    <a:pt x="4484" y="862"/>
                  </a:lnTo>
                  <a:lnTo>
                    <a:pt x="4542" y="827"/>
                  </a:lnTo>
                  <a:lnTo>
                    <a:pt x="4600" y="792"/>
                  </a:lnTo>
                  <a:lnTo>
                    <a:pt x="4658" y="758"/>
                  </a:lnTo>
                  <a:lnTo>
                    <a:pt x="4717" y="723"/>
                  </a:lnTo>
                  <a:lnTo>
                    <a:pt x="4775" y="691"/>
                  </a:lnTo>
                  <a:lnTo>
                    <a:pt x="4834" y="658"/>
                  </a:lnTo>
                  <a:lnTo>
                    <a:pt x="4895" y="627"/>
                  </a:lnTo>
                  <a:lnTo>
                    <a:pt x="4954" y="596"/>
                  </a:lnTo>
                  <a:lnTo>
                    <a:pt x="5015" y="566"/>
                  </a:lnTo>
                  <a:lnTo>
                    <a:pt x="5075" y="536"/>
                  </a:lnTo>
                  <a:lnTo>
                    <a:pt x="5135" y="507"/>
                  </a:lnTo>
                  <a:lnTo>
                    <a:pt x="5197" y="479"/>
                  </a:lnTo>
                  <a:lnTo>
                    <a:pt x="5258" y="452"/>
                  </a:lnTo>
                  <a:lnTo>
                    <a:pt x="5319" y="425"/>
                  </a:lnTo>
                  <a:lnTo>
                    <a:pt x="5381" y="399"/>
                  </a:lnTo>
                  <a:lnTo>
                    <a:pt x="5443" y="373"/>
                  </a:lnTo>
                  <a:lnTo>
                    <a:pt x="5505" y="349"/>
                  </a:lnTo>
                  <a:lnTo>
                    <a:pt x="5568" y="325"/>
                  </a:lnTo>
                  <a:lnTo>
                    <a:pt x="5630" y="302"/>
                  </a:lnTo>
                  <a:lnTo>
                    <a:pt x="5693" y="280"/>
                  </a:lnTo>
                  <a:lnTo>
                    <a:pt x="5757" y="259"/>
                  </a:lnTo>
                  <a:lnTo>
                    <a:pt x="5820" y="239"/>
                  </a:lnTo>
                  <a:lnTo>
                    <a:pt x="5883" y="219"/>
                  </a:lnTo>
                  <a:lnTo>
                    <a:pt x="5948" y="199"/>
                  </a:lnTo>
                  <a:lnTo>
                    <a:pt x="6011" y="181"/>
                  </a:lnTo>
                  <a:lnTo>
                    <a:pt x="6076" y="164"/>
                  </a:lnTo>
                  <a:lnTo>
                    <a:pt x="6140" y="148"/>
                  </a:lnTo>
                  <a:lnTo>
                    <a:pt x="6204" y="132"/>
                  </a:lnTo>
                  <a:lnTo>
                    <a:pt x="6270" y="117"/>
                  </a:lnTo>
                  <a:lnTo>
                    <a:pt x="6334" y="103"/>
                  </a:lnTo>
                  <a:lnTo>
                    <a:pt x="6399" y="90"/>
                  </a:lnTo>
                  <a:lnTo>
                    <a:pt x="6465" y="78"/>
                  </a:lnTo>
                  <a:lnTo>
                    <a:pt x="6530" y="67"/>
                  </a:lnTo>
                  <a:lnTo>
                    <a:pt x="6595" y="56"/>
                  </a:lnTo>
                  <a:lnTo>
                    <a:pt x="6661" y="47"/>
                  </a:lnTo>
                  <a:lnTo>
                    <a:pt x="6726" y="38"/>
                  </a:lnTo>
                  <a:lnTo>
                    <a:pt x="6793" y="30"/>
                  </a:lnTo>
                  <a:lnTo>
                    <a:pt x="6858" y="24"/>
                  </a:lnTo>
                  <a:lnTo>
                    <a:pt x="6924" y="17"/>
                  </a:lnTo>
                  <a:lnTo>
                    <a:pt x="6991" y="12"/>
                  </a:lnTo>
                  <a:lnTo>
                    <a:pt x="7057" y="8"/>
                  </a:lnTo>
                  <a:lnTo>
                    <a:pt x="7123" y="4"/>
                  </a:lnTo>
                  <a:lnTo>
                    <a:pt x="7190" y="2"/>
                  </a:lnTo>
                  <a:lnTo>
                    <a:pt x="7256" y="1"/>
                  </a:lnTo>
                  <a:lnTo>
                    <a:pt x="7324" y="0"/>
                  </a:lnTo>
                  <a:lnTo>
                    <a:pt x="7390" y="1"/>
                  </a:lnTo>
                  <a:lnTo>
                    <a:pt x="7456" y="3"/>
                  </a:lnTo>
                  <a:lnTo>
                    <a:pt x="7524" y="5"/>
                  </a:lnTo>
                  <a:lnTo>
                    <a:pt x="7590" y="9"/>
                  </a:lnTo>
                  <a:lnTo>
                    <a:pt x="7658" y="13"/>
                  </a:lnTo>
                  <a:lnTo>
                    <a:pt x="7724" y="19"/>
                  </a:lnTo>
                  <a:lnTo>
                    <a:pt x="7791" y="26"/>
                  </a:lnTo>
                  <a:lnTo>
                    <a:pt x="7859" y="34"/>
                  </a:lnTo>
                  <a:lnTo>
                    <a:pt x="7925" y="43"/>
                  </a:lnTo>
                  <a:lnTo>
                    <a:pt x="7992" y="52"/>
                  </a:lnTo>
                  <a:lnTo>
                    <a:pt x="8060" y="63"/>
                  </a:lnTo>
                  <a:lnTo>
                    <a:pt x="8127" y="75"/>
                  </a:lnTo>
                  <a:lnTo>
                    <a:pt x="8194" y="87"/>
                  </a:lnTo>
                  <a:lnTo>
                    <a:pt x="8261" y="101"/>
                  </a:lnTo>
                  <a:lnTo>
                    <a:pt x="8328" y="116"/>
                  </a:lnTo>
                  <a:lnTo>
                    <a:pt x="8395" y="132"/>
                  </a:lnTo>
                  <a:lnTo>
                    <a:pt x="8395" y="132"/>
                  </a:lnTo>
                  <a:lnTo>
                    <a:pt x="8444" y="144"/>
                  </a:lnTo>
                  <a:lnTo>
                    <a:pt x="8492" y="157"/>
                  </a:lnTo>
                  <a:lnTo>
                    <a:pt x="8541" y="171"/>
                  </a:lnTo>
                  <a:lnTo>
                    <a:pt x="8589" y="185"/>
                  </a:lnTo>
                  <a:lnTo>
                    <a:pt x="8637" y="199"/>
                  </a:lnTo>
                  <a:lnTo>
                    <a:pt x="8684" y="216"/>
                  </a:lnTo>
                  <a:lnTo>
                    <a:pt x="8732" y="231"/>
                  </a:lnTo>
                  <a:lnTo>
                    <a:pt x="8779" y="248"/>
                  </a:lnTo>
                  <a:lnTo>
                    <a:pt x="8872" y="282"/>
                  </a:lnTo>
                  <a:lnTo>
                    <a:pt x="8964" y="318"/>
                  </a:lnTo>
                  <a:lnTo>
                    <a:pt x="9055" y="357"/>
                  </a:lnTo>
                  <a:lnTo>
                    <a:pt x="9146" y="398"/>
                  </a:lnTo>
                  <a:lnTo>
                    <a:pt x="9234" y="440"/>
                  </a:lnTo>
                  <a:lnTo>
                    <a:pt x="9323" y="485"/>
                  </a:lnTo>
                  <a:lnTo>
                    <a:pt x="9409" y="531"/>
                  </a:lnTo>
                  <a:lnTo>
                    <a:pt x="9496" y="579"/>
                  </a:lnTo>
                  <a:lnTo>
                    <a:pt x="9580" y="629"/>
                  </a:lnTo>
                  <a:lnTo>
                    <a:pt x="9665" y="680"/>
                  </a:lnTo>
                  <a:lnTo>
                    <a:pt x="9748" y="733"/>
                  </a:lnTo>
                  <a:lnTo>
                    <a:pt x="9831" y="788"/>
                  </a:lnTo>
                  <a:lnTo>
                    <a:pt x="9912" y="843"/>
                  </a:lnTo>
                  <a:lnTo>
                    <a:pt x="9993" y="901"/>
                  </a:lnTo>
                  <a:lnTo>
                    <a:pt x="10072" y="960"/>
                  </a:lnTo>
                  <a:lnTo>
                    <a:pt x="10151" y="1020"/>
                  </a:lnTo>
                  <a:lnTo>
                    <a:pt x="10229" y="1081"/>
                  </a:lnTo>
                  <a:lnTo>
                    <a:pt x="10306" y="1144"/>
                  </a:lnTo>
                  <a:lnTo>
                    <a:pt x="10382" y="1207"/>
                  </a:lnTo>
                  <a:lnTo>
                    <a:pt x="10457" y="1272"/>
                  </a:lnTo>
                  <a:lnTo>
                    <a:pt x="10532" y="1338"/>
                  </a:lnTo>
                  <a:lnTo>
                    <a:pt x="10606" y="1404"/>
                  </a:lnTo>
                  <a:lnTo>
                    <a:pt x="10680" y="1473"/>
                  </a:lnTo>
                  <a:lnTo>
                    <a:pt x="10752" y="1541"/>
                  </a:lnTo>
                  <a:lnTo>
                    <a:pt x="10824" y="1610"/>
                  </a:lnTo>
                  <a:lnTo>
                    <a:pt x="10895" y="1680"/>
                  </a:lnTo>
                  <a:lnTo>
                    <a:pt x="10964" y="1751"/>
                  </a:lnTo>
                  <a:lnTo>
                    <a:pt x="11035" y="1823"/>
                  </a:lnTo>
                  <a:lnTo>
                    <a:pt x="11035" y="1823"/>
                  </a:lnTo>
                  <a:close/>
                </a:path>
              </a:pathLst>
            </a:custGeom>
            <a:solidFill>
              <a:srgbClr val="6D9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3936947" y="2004604"/>
              <a:ext cx="2143801" cy="1446513"/>
            </a:xfrm>
            <a:custGeom>
              <a:avLst/>
              <a:gdLst>
                <a:gd name="T0" fmla="*/ 11854 w 12590"/>
                <a:gd name="T1" fmla="*/ 8438 h 8493"/>
                <a:gd name="T2" fmla="*/ 11822 w 12590"/>
                <a:gd name="T3" fmla="*/ 8286 h 8493"/>
                <a:gd name="T4" fmla="*/ 11726 w 12590"/>
                <a:gd name="T5" fmla="*/ 8123 h 8493"/>
                <a:gd name="T6" fmla="*/ 11511 w 12590"/>
                <a:gd name="T7" fmla="*/ 7890 h 8493"/>
                <a:gd name="T8" fmla="*/ 11382 w 12590"/>
                <a:gd name="T9" fmla="*/ 7808 h 8493"/>
                <a:gd name="T10" fmla="*/ 11085 w 12590"/>
                <a:gd name="T11" fmla="*/ 7707 h 8493"/>
                <a:gd name="T12" fmla="*/ 10741 w 12590"/>
                <a:gd name="T13" fmla="*/ 7675 h 8493"/>
                <a:gd name="T14" fmla="*/ 10143 w 12590"/>
                <a:gd name="T15" fmla="*/ 7707 h 8493"/>
                <a:gd name="T16" fmla="*/ 9812 w 12590"/>
                <a:gd name="T17" fmla="*/ 7718 h 8493"/>
                <a:gd name="T18" fmla="*/ 9477 w 12590"/>
                <a:gd name="T19" fmla="*/ 7694 h 8493"/>
                <a:gd name="T20" fmla="*/ 8907 w 12590"/>
                <a:gd name="T21" fmla="*/ 7583 h 8493"/>
                <a:gd name="T22" fmla="*/ 8357 w 12590"/>
                <a:gd name="T23" fmla="*/ 7408 h 8493"/>
                <a:gd name="T24" fmla="*/ 7730 w 12590"/>
                <a:gd name="T25" fmla="*/ 7115 h 8493"/>
                <a:gd name="T26" fmla="*/ 7159 w 12590"/>
                <a:gd name="T27" fmla="*/ 6729 h 8493"/>
                <a:gd name="T28" fmla="*/ 6692 w 12590"/>
                <a:gd name="T29" fmla="*/ 6295 h 8493"/>
                <a:gd name="T30" fmla="*/ 6471 w 12590"/>
                <a:gd name="T31" fmla="*/ 6032 h 8493"/>
                <a:gd name="T32" fmla="*/ 6274 w 12590"/>
                <a:gd name="T33" fmla="*/ 5748 h 8493"/>
                <a:gd name="T34" fmla="*/ 6102 w 12590"/>
                <a:gd name="T35" fmla="*/ 5445 h 8493"/>
                <a:gd name="T36" fmla="*/ 5537 w 12590"/>
                <a:gd name="T37" fmla="*/ 4330 h 8493"/>
                <a:gd name="T38" fmla="*/ 5150 w 12590"/>
                <a:gd name="T39" fmla="*/ 3643 h 8493"/>
                <a:gd name="T40" fmla="*/ 4709 w 12590"/>
                <a:gd name="T41" fmla="*/ 2996 h 8493"/>
                <a:gd name="T42" fmla="*/ 4308 w 12590"/>
                <a:gd name="T43" fmla="*/ 2528 h 8493"/>
                <a:gd name="T44" fmla="*/ 4019 w 12590"/>
                <a:gd name="T45" fmla="*/ 2253 h 8493"/>
                <a:gd name="T46" fmla="*/ 3702 w 12590"/>
                <a:gd name="T47" fmla="*/ 1999 h 8493"/>
                <a:gd name="T48" fmla="*/ 3352 w 12590"/>
                <a:gd name="T49" fmla="*/ 1768 h 8493"/>
                <a:gd name="T50" fmla="*/ 2966 w 12590"/>
                <a:gd name="T51" fmla="*/ 1562 h 8493"/>
                <a:gd name="T52" fmla="*/ 2541 w 12590"/>
                <a:gd name="T53" fmla="*/ 1385 h 8493"/>
                <a:gd name="T54" fmla="*/ 2073 w 12590"/>
                <a:gd name="T55" fmla="*/ 1237 h 8493"/>
                <a:gd name="T56" fmla="*/ 1559 w 12590"/>
                <a:gd name="T57" fmla="*/ 1121 h 8493"/>
                <a:gd name="T58" fmla="*/ 995 w 12590"/>
                <a:gd name="T59" fmla="*/ 1041 h 8493"/>
                <a:gd name="T60" fmla="*/ 378 w 12590"/>
                <a:gd name="T61" fmla="*/ 998 h 8493"/>
                <a:gd name="T62" fmla="*/ 28 w 12590"/>
                <a:gd name="T63" fmla="*/ 988 h 8493"/>
                <a:gd name="T64" fmla="*/ 199 w 12590"/>
                <a:gd name="T65" fmla="*/ 926 h 8493"/>
                <a:gd name="T66" fmla="*/ 516 w 12590"/>
                <a:gd name="T67" fmla="*/ 753 h 8493"/>
                <a:gd name="T68" fmla="*/ 1028 w 12590"/>
                <a:gd name="T69" fmla="*/ 560 h 8493"/>
                <a:gd name="T70" fmla="*/ 1724 w 12590"/>
                <a:gd name="T71" fmla="*/ 351 h 8493"/>
                <a:gd name="T72" fmla="*/ 2389 w 12590"/>
                <a:gd name="T73" fmla="*/ 199 h 8493"/>
                <a:gd name="T74" fmla="*/ 3322 w 12590"/>
                <a:gd name="T75" fmla="*/ 60 h 8493"/>
                <a:gd name="T76" fmla="*/ 4274 w 12590"/>
                <a:gd name="T77" fmla="*/ 2 h 8493"/>
                <a:gd name="T78" fmla="*/ 5234 w 12590"/>
                <a:gd name="T79" fmla="*/ 25 h 8493"/>
                <a:gd name="T80" fmla="*/ 6190 w 12590"/>
                <a:gd name="T81" fmla="*/ 132 h 8493"/>
                <a:gd name="T82" fmla="*/ 7134 w 12590"/>
                <a:gd name="T83" fmla="*/ 322 h 8493"/>
                <a:gd name="T84" fmla="*/ 8052 w 12590"/>
                <a:gd name="T85" fmla="*/ 597 h 8493"/>
                <a:gd name="T86" fmla="*/ 8935 w 12590"/>
                <a:gd name="T87" fmla="*/ 959 h 8493"/>
                <a:gd name="T88" fmla="*/ 9771 w 12590"/>
                <a:gd name="T89" fmla="*/ 1409 h 8493"/>
                <a:gd name="T90" fmla="*/ 10443 w 12590"/>
                <a:gd name="T91" fmla="*/ 1865 h 8493"/>
                <a:gd name="T92" fmla="*/ 10811 w 12590"/>
                <a:gd name="T93" fmla="*/ 2165 h 8493"/>
                <a:gd name="T94" fmla="*/ 11152 w 12590"/>
                <a:gd name="T95" fmla="*/ 2490 h 8493"/>
                <a:gd name="T96" fmla="*/ 11466 w 12590"/>
                <a:gd name="T97" fmla="*/ 2839 h 8493"/>
                <a:gd name="T98" fmla="*/ 11747 w 12590"/>
                <a:gd name="T99" fmla="*/ 3211 h 8493"/>
                <a:gd name="T100" fmla="*/ 11993 w 12590"/>
                <a:gd name="T101" fmla="*/ 3605 h 8493"/>
                <a:gd name="T102" fmla="*/ 12201 w 12590"/>
                <a:gd name="T103" fmla="*/ 4019 h 8493"/>
                <a:gd name="T104" fmla="*/ 12368 w 12590"/>
                <a:gd name="T105" fmla="*/ 4455 h 8493"/>
                <a:gd name="T106" fmla="*/ 12491 w 12590"/>
                <a:gd name="T107" fmla="*/ 4907 h 8493"/>
                <a:gd name="T108" fmla="*/ 12566 w 12590"/>
                <a:gd name="T109" fmla="*/ 5378 h 8493"/>
                <a:gd name="T110" fmla="*/ 12589 w 12590"/>
                <a:gd name="T111" fmla="*/ 5698 h 8493"/>
                <a:gd name="T112" fmla="*/ 12567 w 12590"/>
                <a:gd name="T113" fmla="*/ 6243 h 8493"/>
                <a:gd name="T114" fmla="*/ 12448 w 12590"/>
                <a:gd name="T115" fmla="*/ 6922 h 8493"/>
                <a:gd name="T116" fmla="*/ 12243 w 12590"/>
                <a:gd name="T117" fmla="*/ 7583 h 8493"/>
                <a:gd name="T118" fmla="*/ 11971 w 12590"/>
                <a:gd name="T119" fmla="*/ 8225 h 8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590" h="8493">
                  <a:moveTo>
                    <a:pt x="11839" y="8493"/>
                  </a:moveTo>
                  <a:lnTo>
                    <a:pt x="11839" y="8493"/>
                  </a:lnTo>
                  <a:lnTo>
                    <a:pt x="11843" y="8485"/>
                  </a:lnTo>
                  <a:lnTo>
                    <a:pt x="11846" y="8476"/>
                  </a:lnTo>
                  <a:lnTo>
                    <a:pt x="11849" y="8467"/>
                  </a:lnTo>
                  <a:lnTo>
                    <a:pt x="11851" y="8458"/>
                  </a:lnTo>
                  <a:lnTo>
                    <a:pt x="11854" y="8438"/>
                  </a:lnTo>
                  <a:lnTo>
                    <a:pt x="11855" y="8418"/>
                  </a:lnTo>
                  <a:lnTo>
                    <a:pt x="11854" y="8398"/>
                  </a:lnTo>
                  <a:lnTo>
                    <a:pt x="11851" y="8376"/>
                  </a:lnTo>
                  <a:lnTo>
                    <a:pt x="11846" y="8354"/>
                  </a:lnTo>
                  <a:lnTo>
                    <a:pt x="11839" y="8331"/>
                  </a:lnTo>
                  <a:lnTo>
                    <a:pt x="11831" y="8309"/>
                  </a:lnTo>
                  <a:lnTo>
                    <a:pt x="11822" y="8286"/>
                  </a:lnTo>
                  <a:lnTo>
                    <a:pt x="11811" y="8262"/>
                  </a:lnTo>
                  <a:lnTo>
                    <a:pt x="11799" y="8239"/>
                  </a:lnTo>
                  <a:lnTo>
                    <a:pt x="11786" y="8216"/>
                  </a:lnTo>
                  <a:lnTo>
                    <a:pt x="11772" y="8192"/>
                  </a:lnTo>
                  <a:lnTo>
                    <a:pt x="11757" y="8168"/>
                  </a:lnTo>
                  <a:lnTo>
                    <a:pt x="11742" y="8145"/>
                  </a:lnTo>
                  <a:lnTo>
                    <a:pt x="11726" y="8123"/>
                  </a:lnTo>
                  <a:lnTo>
                    <a:pt x="11709" y="8100"/>
                  </a:lnTo>
                  <a:lnTo>
                    <a:pt x="11674" y="8057"/>
                  </a:lnTo>
                  <a:lnTo>
                    <a:pt x="11639" y="8016"/>
                  </a:lnTo>
                  <a:lnTo>
                    <a:pt x="11605" y="7978"/>
                  </a:lnTo>
                  <a:lnTo>
                    <a:pt x="11571" y="7944"/>
                  </a:lnTo>
                  <a:lnTo>
                    <a:pt x="11540" y="7915"/>
                  </a:lnTo>
                  <a:lnTo>
                    <a:pt x="11511" y="7890"/>
                  </a:lnTo>
                  <a:lnTo>
                    <a:pt x="11487" y="7872"/>
                  </a:lnTo>
                  <a:lnTo>
                    <a:pt x="11487" y="7872"/>
                  </a:lnTo>
                  <a:lnTo>
                    <a:pt x="11467" y="7858"/>
                  </a:lnTo>
                  <a:lnTo>
                    <a:pt x="11446" y="7845"/>
                  </a:lnTo>
                  <a:lnTo>
                    <a:pt x="11425" y="7832"/>
                  </a:lnTo>
                  <a:lnTo>
                    <a:pt x="11404" y="7819"/>
                  </a:lnTo>
                  <a:lnTo>
                    <a:pt x="11382" y="7808"/>
                  </a:lnTo>
                  <a:lnTo>
                    <a:pt x="11361" y="7797"/>
                  </a:lnTo>
                  <a:lnTo>
                    <a:pt x="11316" y="7777"/>
                  </a:lnTo>
                  <a:lnTo>
                    <a:pt x="11271" y="7759"/>
                  </a:lnTo>
                  <a:lnTo>
                    <a:pt x="11226" y="7743"/>
                  </a:lnTo>
                  <a:lnTo>
                    <a:pt x="11180" y="7729"/>
                  </a:lnTo>
                  <a:lnTo>
                    <a:pt x="11132" y="7717"/>
                  </a:lnTo>
                  <a:lnTo>
                    <a:pt x="11085" y="7707"/>
                  </a:lnTo>
                  <a:lnTo>
                    <a:pt x="11038" y="7698"/>
                  </a:lnTo>
                  <a:lnTo>
                    <a:pt x="10988" y="7691"/>
                  </a:lnTo>
                  <a:lnTo>
                    <a:pt x="10940" y="7685"/>
                  </a:lnTo>
                  <a:lnTo>
                    <a:pt x="10891" y="7681"/>
                  </a:lnTo>
                  <a:lnTo>
                    <a:pt x="10842" y="7678"/>
                  </a:lnTo>
                  <a:lnTo>
                    <a:pt x="10791" y="7676"/>
                  </a:lnTo>
                  <a:lnTo>
                    <a:pt x="10741" y="7675"/>
                  </a:lnTo>
                  <a:lnTo>
                    <a:pt x="10691" y="7675"/>
                  </a:lnTo>
                  <a:lnTo>
                    <a:pt x="10641" y="7676"/>
                  </a:lnTo>
                  <a:lnTo>
                    <a:pt x="10590" y="7678"/>
                  </a:lnTo>
                  <a:lnTo>
                    <a:pt x="10540" y="7680"/>
                  </a:lnTo>
                  <a:lnTo>
                    <a:pt x="10439" y="7686"/>
                  </a:lnTo>
                  <a:lnTo>
                    <a:pt x="10340" y="7693"/>
                  </a:lnTo>
                  <a:lnTo>
                    <a:pt x="10143" y="7707"/>
                  </a:lnTo>
                  <a:lnTo>
                    <a:pt x="10047" y="7713"/>
                  </a:lnTo>
                  <a:lnTo>
                    <a:pt x="10000" y="7716"/>
                  </a:lnTo>
                  <a:lnTo>
                    <a:pt x="9954" y="7718"/>
                  </a:lnTo>
                  <a:lnTo>
                    <a:pt x="9954" y="7718"/>
                  </a:lnTo>
                  <a:lnTo>
                    <a:pt x="9906" y="7719"/>
                  </a:lnTo>
                  <a:lnTo>
                    <a:pt x="9859" y="7719"/>
                  </a:lnTo>
                  <a:lnTo>
                    <a:pt x="9812" y="7718"/>
                  </a:lnTo>
                  <a:lnTo>
                    <a:pt x="9764" y="7717"/>
                  </a:lnTo>
                  <a:lnTo>
                    <a:pt x="9716" y="7715"/>
                  </a:lnTo>
                  <a:lnTo>
                    <a:pt x="9668" y="7712"/>
                  </a:lnTo>
                  <a:lnTo>
                    <a:pt x="9621" y="7709"/>
                  </a:lnTo>
                  <a:lnTo>
                    <a:pt x="9572" y="7705"/>
                  </a:lnTo>
                  <a:lnTo>
                    <a:pt x="9525" y="7700"/>
                  </a:lnTo>
                  <a:lnTo>
                    <a:pt x="9477" y="7694"/>
                  </a:lnTo>
                  <a:lnTo>
                    <a:pt x="9430" y="7688"/>
                  </a:lnTo>
                  <a:lnTo>
                    <a:pt x="9381" y="7682"/>
                  </a:lnTo>
                  <a:lnTo>
                    <a:pt x="9286" y="7667"/>
                  </a:lnTo>
                  <a:lnTo>
                    <a:pt x="9190" y="7648"/>
                  </a:lnTo>
                  <a:lnTo>
                    <a:pt x="9096" y="7628"/>
                  </a:lnTo>
                  <a:lnTo>
                    <a:pt x="9001" y="7607"/>
                  </a:lnTo>
                  <a:lnTo>
                    <a:pt x="8907" y="7583"/>
                  </a:lnTo>
                  <a:lnTo>
                    <a:pt x="8814" y="7558"/>
                  </a:lnTo>
                  <a:lnTo>
                    <a:pt x="8722" y="7531"/>
                  </a:lnTo>
                  <a:lnTo>
                    <a:pt x="8630" y="7503"/>
                  </a:lnTo>
                  <a:lnTo>
                    <a:pt x="8540" y="7474"/>
                  </a:lnTo>
                  <a:lnTo>
                    <a:pt x="8450" y="7442"/>
                  </a:lnTo>
                  <a:lnTo>
                    <a:pt x="8450" y="7442"/>
                  </a:lnTo>
                  <a:lnTo>
                    <a:pt x="8357" y="7408"/>
                  </a:lnTo>
                  <a:lnTo>
                    <a:pt x="8264" y="7372"/>
                  </a:lnTo>
                  <a:lnTo>
                    <a:pt x="8172" y="7334"/>
                  </a:lnTo>
                  <a:lnTo>
                    <a:pt x="8082" y="7294"/>
                  </a:lnTo>
                  <a:lnTo>
                    <a:pt x="7992" y="7252"/>
                  </a:lnTo>
                  <a:lnTo>
                    <a:pt x="7904" y="7208"/>
                  </a:lnTo>
                  <a:lnTo>
                    <a:pt x="7816" y="7163"/>
                  </a:lnTo>
                  <a:lnTo>
                    <a:pt x="7730" y="7115"/>
                  </a:lnTo>
                  <a:lnTo>
                    <a:pt x="7644" y="7065"/>
                  </a:lnTo>
                  <a:lnTo>
                    <a:pt x="7560" y="7014"/>
                  </a:lnTo>
                  <a:lnTo>
                    <a:pt x="7478" y="6961"/>
                  </a:lnTo>
                  <a:lnTo>
                    <a:pt x="7396" y="6905"/>
                  </a:lnTo>
                  <a:lnTo>
                    <a:pt x="7316" y="6849"/>
                  </a:lnTo>
                  <a:lnTo>
                    <a:pt x="7236" y="6791"/>
                  </a:lnTo>
                  <a:lnTo>
                    <a:pt x="7159" y="6729"/>
                  </a:lnTo>
                  <a:lnTo>
                    <a:pt x="7082" y="6668"/>
                  </a:lnTo>
                  <a:lnTo>
                    <a:pt x="7008" y="6604"/>
                  </a:lnTo>
                  <a:lnTo>
                    <a:pt x="6935" y="6538"/>
                  </a:lnTo>
                  <a:lnTo>
                    <a:pt x="6863" y="6471"/>
                  </a:lnTo>
                  <a:lnTo>
                    <a:pt x="6794" y="6402"/>
                  </a:lnTo>
                  <a:lnTo>
                    <a:pt x="6725" y="6331"/>
                  </a:lnTo>
                  <a:lnTo>
                    <a:pt x="6692" y="6295"/>
                  </a:lnTo>
                  <a:lnTo>
                    <a:pt x="6659" y="6259"/>
                  </a:lnTo>
                  <a:lnTo>
                    <a:pt x="6627" y="6222"/>
                  </a:lnTo>
                  <a:lnTo>
                    <a:pt x="6595" y="6184"/>
                  </a:lnTo>
                  <a:lnTo>
                    <a:pt x="6563" y="6147"/>
                  </a:lnTo>
                  <a:lnTo>
                    <a:pt x="6532" y="6109"/>
                  </a:lnTo>
                  <a:lnTo>
                    <a:pt x="6501" y="6070"/>
                  </a:lnTo>
                  <a:lnTo>
                    <a:pt x="6471" y="6032"/>
                  </a:lnTo>
                  <a:lnTo>
                    <a:pt x="6442" y="5992"/>
                  </a:lnTo>
                  <a:lnTo>
                    <a:pt x="6412" y="5952"/>
                  </a:lnTo>
                  <a:lnTo>
                    <a:pt x="6383" y="5912"/>
                  </a:lnTo>
                  <a:lnTo>
                    <a:pt x="6355" y="5872"/>
                  </a:lnTo>
                  <a:lnTo>
                    <a:pt x="6327" y="5830"/>
                  </a:lnTo>
                  <a:lnTo>
                    <a:pt x="6300" y="5789"/>
                  </a:lnTo>
                  <a:lnTo>
                    <a:pt x="6274" y="5748"/>
                  </a:lnTo>
                  <a:lnTo>
                    <a:pt x="6248" y="5706"/>
                  </a:lnTo>
                  <a:lnTo>
                    <a:pt x="6221" y="5663"/>
                  </a:lnTo>
                  <a:lnTo>
                    <a:pt x="6196" y="5620"/>
                  </a:lnTo>
                  <a:lnTo>
                    <a:pt x="6172" y="5577"/>
                  </a:lnTo>
                  <a:lnTo>
                    <a:pt x="6148" y="5534"/>
                  </a:lnTo>
                  <a:lnTo>
                    <a:pt x="6124" y="5489"/>
                  </a:lnTo>
                  <a:lnTo>
                    <a:pt x="6102" y="5445"/>
                  </a:lnTo>
                  <a:lnTo>
                    <a:pt x="6102" y="5445"/>
                  </a:lnTo>
                  <a:lnTo>
                    <a:pt x="5999" y="5242"/>
                  </a:lnTo>
                  <a:lnTo>
                    <a:pt x="5897" y="5038"/>
                  </a:lnTo>
                  <a:lnTo>
                    <a:pt x="5795" y="4835"/>
                  </a:lnTo>
                  <a:lnTo>
                    <a:pt x="5692" y="4632"/>
                  </a:lnTo>
                  <a:lnTo>
                    <a:pt x="5589" y="4431"/>
                  </a:lnTo>
                  <a:lnTo>
                    <a:pt x="5537" y="4330"/>
                  </a:lnTo>
                  <a:lnTo>
                    <a:pt x="5484" y="4231"/>
                  </a:lnTo>
                  <a:lnTo>
                    <a:pt x="5430" y="4131"/>
                  </a:lnTo>
                  <a:lnTo>
                    <a:pt x="5376" y="4031"/>
                  </a:lnTo>
                  <a:lnTo>
                    <a:pt x="5320" y="3934"/>
                  </a:lnTo>
                  <a:lnTo>
                    <a:pt x="5265" y="3836"/>
                  </a:lnTo>
                  <a:lnTo>
                    <a:pt x="5208" y="3739"/>
                  </a:lnTo>
                  <a:lnTo>
                    <a:pt x="5150" y="3643"/>
                  </a:lnTo>
                  <a:lnTo>
                    <a:pt x="5091" y="3548"/>
                  </a:lnTo>
                  <a:lnTo>
                    <a:pt x="5031" y="3453"/>
                  </a:lnTo>
                  <a:lnTo>
                    <a:pt x="4969" y="3360"/>
                  </a:lnTo>
                  <a:lnTo>
                    <a:pt x="4907" y="3267"/>
                  </a:lnTo>
                  <a:lnTo>
                    <a:pt x="4843" y="3176"/>
                  </a:lnTo>
                  <a:lnTo>
                    <a:pt x="4776" y="3085"/>
                  </a:lnTo>
                  <a:lnTo>
                    <a:pt x="4709" y="2996"/>
                  </a:lnTo>
                  <a:lnTo>
                    <a:pt x="4640" y="2908"/>
                  </a:lnTo>
                  <a:lnTo>
                    <a:pt x="4570" y="2821"/>
                  </a:lnTo>
                  <a:lnTo>
                    <a:pt x="4497" y="2735"/>
                  </a:lnTo>
                  <a:lnTo>
                    <a:pt x="4422" y="2652"/>
                  </a:lnTo>
                  <a:lnTo>
                    <a:pt x="4385" y="2609"/>
                  </a:lnTo>
                  <a:lnTo>
                    <a:pt x="4346" y="2568"/>
                  </a:lnTo>
                  <a:lnTo>
                    <a:pt x="4308" y="2528"/>
                  </a:lnTo>
                  <a:lnTo>
                    <a:pt x="4267" y="2487"/>
                  </a:lnTo>
                  <a:lnTo>
                    <a:pt x="4228" y="2448"/>
                  </a:lnTo>
                  <a:lnTo>
                    <a:pt x="4187" y="2407"/>
                  </a:lnTo>
                  <a:lnTo>
                    <a:pt x="4146" y="2368"/>
                  </a:lnTo>
                  <a:lnTo>
                    <a:pt x="4104" y="2329"/>
                  </a:lnTo>
                  <a:lnTo>
                    <a:pt x="4062" y="2291"/>
                  </a:lnTo>
                  <a:lnTo>
                    <a:pt x="4019" y="2253"/>
                  </a:lnTo>
                  <a:lnTo>
                    <a:pt x="3976" y="2215"/>
                  </a:lnTo>
                  <a:lnTo>
                    <a:pt x="3931" y="2178"/>
                  </a:lnTo>
                  <a:lnTo>
                    <a:pt x="3887" y="2141"/>
                  </a:lnTo>
                  <a:lnTo>
                    <a:pt x="3842" y="2105"/>
                  </a:lnTo>
                  <a:lnTo>
                    <a:pt x="3796" y="2069"/>
                  </a:lnTo>
                  <a:lnTo>
                    <a:pt x="3749" y="2033"/>
                  </a:lnTo>
                  <a:lnTo>
                    <a:pt x="3702" y="1999"/>
                  </a:lnTo>
                  <a:lnTo>
                    <a:pt x="3654" y="1964"/>
                  </a:lnTo>
                  <a:lnTo>
                    <a:pt x="3606" y="1931"/>
                  </a:lnTo>
                  <a:lnTo>
                    <a:pt x="3556" y="1897"/>
                  </a:lnTo>
                  <a:lnTo>
                    <a:pt x="3506" y="1863"/>
                  </a:lnTo>
                  <a:lnTo>
                    <a:pt x="3456" y="1831"/>
                  </a:lnTo>
                  <a:lnTo>
                    <a:pt x="3404" y="1799"/>
                  </a:lnTo>
                  <a:lnTo>
                    <a:pt x="3352" y="1768"/>
                  </a:lnTo>
                  <a:lnTo>
                    <a:pt x="3299" y="1737"/>
                  </a:lnTo>
                  <a:lnTo>
                    <a:pt x="3245" y="1706"/>
                  </a:lnTo>
                  <a:lnTo>
                    <a:pt x="3191" y="1676"/>
                  </a:lnTo>
                  <a:lnTo>
                    <a:pt x="3136" y="1647"/>
                  </a:lnTo>
                  <a:lnTo>
                    <a:pt x="3081" y="1618"/>
                  </a:lnTo>
                  <a:lnTo>
                    <a:pt x="3024" y="1590"/>
                  </a:lnTo>
                  <a:lnTo>
                    <a:pt x="2966" y="1562"/>
                  </a:lnTo>
                  <a:lnTo>
                    <a:pt x="2909" y="1535"/>
                  </a:lnTo>
                  <a:lnTo>
                    <a:pt x="2849" y="1508"/>
                  </a:lnTo>
                  <a:lnTo>
                    <a:pt x="2789" y="1482"/>
                  </a:lnTo>
                  <a:lnTo>
                    <a:pt x="2729" y="1457"/>
                  </a:lnTo>
                  <a:lnTo>
                    <a:pt x="2667" y="1432"/>
                  </a:lnTo>
                  <a:lnTo>
                    <a:pt x="2605" y="1408"/>
                  </a:lnTo>
                  <a:lnTo>
                    <a:pt x="2541" y="1385"/>
                  </a:lnTo>
                  <a:lnTo>
                    <a:pt x="2477" y="1362"/>
                  </a:lnTo>
                  <a:lnTo>
                    <a:pt x="2412" y="1338"/>
                  </a:lnTo>
                  <a:lnTo>
                    <a:pt x="2346" y="1317"/>
                  </a:lnTo>
                  <a:lnTo>
                    <a:pt x="2279" y="1296"/>
                  </a:lnTo>
                  <a:lnTo>
                    <a:pt x="2212" y="1276"/>
                  </a:lnTo>
                  <a:lnTo>
                    <a:pt x="2143" y="1256"/>
                  </a:lnTo>
                  <a:lnTo>
                    <a:pt x="2073" y="1237"/>
                  </a:lnTo>
                  <a:lnTo>
                    <a:pt x="2002" y="1218"/>
                  </a:lnTo>
                  <a:lnTo>
                    <a:pt x="1931" y="1201"/>
                  </a:lnTo>
                  <a:lnTo>
                    <a:pt x="1859" y="1184"/>
                  </a:lnTo>
                  <a:lnTo>
                    <a:pt x="1785" y="1166"/>
                  </a:lnTo>
                  <a:lnTo>
                    <a:pt x="1711" y="1151"/>
                  </a:lnTo>
                  <a:lnTo>
                    <a:pt x="1635" y="1136"/>
                  </a:lnTo>
                  <a:lnTo>
                    <a:pt x="1559" y="1121"/>
                  </a:lnTo>
                  <a:lnTo>
                    <a:pt x="1481" y="1108"/>
                  </a:lnTo>
                  <a:lnTo>
                    <a:pt x="1403" y="1095"/>
                  </a:lnTo>
                  <a:lnTo>
                    <a:pt x="1324" y="1083"/>
                  </a:lnTo>
                  <a:lnTo>
                    <a:pt x="1243" y="1071"/>
                  </a:lnTo>
                  <a:lnTo>
                    <a:pt x="1162" y="1061"/>
                  </a:lnTo>
                  <a:lnTo>
                    <a:pt x="1078" y="1051"/>
                  </a:lnTo>
                  <a:lnTo>
                    <a:pt x="995" y="1041"/>
                  </a:lnTo>
                  <a:lnTo>
                    <a:pt x="910" y="1033"/>
                  </a:lnTo>
                  <a:lnTo>
                    <a:pt x="824" y="1025"/>
                  </a:lnTo>
                  <a:lnTo>
                    <a:pt x="737" y="1018"/>
                  </a:lnTo>
                  <a:lnTo>
                    <a:pt x="649" y="1012"/>
                  </a:lnTo>
                  <a:lnTo>
                    <a:pt x="560" y="1007"/>
                  </a:lnTo>
                  <a:lnTo>
                    <a:pt x="470" y="1002"/>
                  </a:lnTo>
                  <a:lnTo>
                    <a:pt x="378" y="998"/>
                  </a:lnTo>
                  <a:lnTo>
                    <a:pt x="286" y="996"/>
                  </a:lnTo>
                  <a:lnTo>
                    <a:pt x="191" y="993"/>
                  </a:lnTo>
                  <a:lnTo>
                    <a:pt x="97" y="992"/>
                  </a:lnTo>
                  <a:lnTo>
                    <a:pt x="0" y="992"/>
                  </a:lnTo>
                  <a:lnTo>
                    <a:pt x="0" y="992"/>
                  </a:lnTo>
                  <a:lnTo>
                    <a:pt x="14" y="991"/>
                  </a:lnTo>
                  <a:lnTo>
                    <a:pt x="28" y="988"/>
                  </a:lnTo>
                  <a:lnTo>
                    <a:pt x="43" y="986"/>
                  </a:lnTo>
                  <a:lnTo>
                    <a:pt x="59" y="982"/>
                  </a:lnTo>
                  <a:lnTo>
                    <a:pt x="75" y="978"/>
                  </a:lnTo>
                  <a:lnTo>
                    <a:pt x="92" y="972"/>
                  </a:lnTo>
                  <a:lnTo>
                    <a:pt x="127" y="959"/>
                  </a:lnTo>
                  <a:lnTo>
                    <a:pt x="163" y="944"/>
                  </a:lnTo>
                  <a:lnTo>
                    <a:pt x="199" y="926"/>
                  </a:lnTo>
                  <a:lnTo>
                    <a:pt x="237" y="907"/>
                  </a:lnTo>
                  <a:lnTo>
                    <a:pt x="275" y="887"/>
                  </a:lnTo>
                  <a:lnTo>
                    <a:pt x="350" y="845"/>
                  </a:lnTo>
                  <a:lnTo>
                    <a:pt x="421" y="803"/>
                  </a:lnTo>
                  <a:lnTo>
                    <a:pt x="456" y="785"/>
                  </a:lnTo>
                  <a:lnTo>
                    <a:pt x="487" y="768"/>
                  </a:lnTo>
                  <a:lnTo>
                    <a:pt x="516" y="753"/>
                  </a:lnTo>
                  <a:lnTo>
                    <a:pt x="542" y="742"/>
                  </a:lnTo>
                  <a:lnTo>
                    <a:pt x="542" y="742"/>
                  </a:lnTo>
                  <a:lnTo>
                    <a:pt x="639" y="703"/>
                  </a:lnTo>
                  <a:lnTo>
                    <a:pt x="735" y="666"/>
                  </a:lnTo>
                  <a:lnTo>
                    <a:pt x="833" y="629"/>
                  </a:lnTo>
                  <a:lnTo>
                    <a:pt x="930" y="594"/>
                  </a:lnTo>
                  <a:lnTo>
                    <a:pt x="1028" y="560"/>
                  </a:lnTo>
                  <a:lnTo>
                    <a:pt x="1126" y="527"/>
                  </a:lnTo>
                  <a:lnTo>
                    <a:pt x="1225" y="495"/>
                  </a:lnTo>
                  <a:lnTo>
                    <a:pt x="1324" y="465"/>
                  </a:lnTo>
                  <a:lnTo>
                    <a:pt x="1423" y="434"/>
                  </a:lnTo>
                  <a:lnTo>
                    <a:pt x="1523" y="405"/>
                  </a:lnTo>
                  <a:lnTo>
                    <a:pt x="1623" y="378"/>
                  </a:lnTo>
                  <a:lnTo>
                    <a:pt x="1724" y="351"/>
                  </a:lnTo>
                  <a:lnTo>
                    <a:pt x="1823" y="325"/>
                  </a:lnTo>
                  <a:lnTo>
                    <a:pt x="1925" y="301"/>
                  </a:lnTo>
                  <a:lnTo>
                    <a:pt x="2026" y="277"/>
                  </a:lnTo>
                  <a:lnTo>
                    <a:pt x="2127" y="253"/>
                  </a:lnTo>
                  <a:lnTo>
                    <a:pt x="2127" y="253"/>
                  </a:lnTo>
                  <a:lnTo>
                    <a:pt x="2257" y="225"/>
                  </a:lnTo>
                  <a:lnTo>
                    <a:pt x="2389" y="199"/>
                  </a:lnTo>
                  <a:lnTo>
                    <a:pt x="2520" y="175"/>
                  </a:lnTo>
                  <a:lnTo>
                    <a:pt x="2653" y="152"/>
                  </a:lnTo>
                  <a:lnTo>
                    <a:pt x="2786" y="130"/>
                  </a:lnTo>
                  <a:lnTo>
                    <a:pt x="2919" y="111"/>
                  </a:lnTo>
                  <a:lnTo>
                    <a:pt x="3052" y="92"/>
                  </a:lnTo>
                  <a:lnTo>
                    <a:pt x="3187" y="75"/>
                  </a:lnTo>
                  <a:lnTo>
                    <a:pt x="3322" y="60"/>
                  </a:lnTo>
                  <a:lnTo>
                    <a:pt x="3457" y="47"/>
                  </a:lnTo>
                  <a:lnTo>
                    <a:pt x="3592" y="35"/>
                  </a:lnTo>
                  <a:lnTo>
                    <a:pt x="3728" y="25"/>
                  </a:lnTo>
                  <a:lnTo>
                    <a:pt x="3864" y="17"/>
                  </a:lnTo>
                  <a:lnTo>
                    <a:pt x="4001" y="10"/>
                  </a:lnTo>
                  <a:lnTo>
                    <a:pt x="4138" y="5"/>
                  </a:lnTo>
                  <a:lnTo>
                    <a:pt x="4274" y="2"/>
                  </a:lnTo>
                  <a:lnTo>
                    <a:pt x="4411" y="0"/>
                  </a:lnTo>
                  <a:lnTo>
                    <a:pt x="4548" y="0"/>
                  </a:lnTo>
                  <a:lnTo>
                    <a:pt x="4685" y="2"/>
                  </a:lnTo>
                  <a:lnTo>
                    <a:pt x="4822" y="5"/>
                  </a:lnTo>
                  <a:lnTo>
                    <a:pt x="4959" y="10"/>
                  </a:lnTo>
                  <a:lnTo>
                    <a:pt x="5096" y="17"/>
                  </a:lnTo>
                  <a:lnTo>
                    <a:pt x="5234" y="25"/>
                  </a:lnTo>
                  <a:lnTo>
                    <a:pt x="5371" y="35"/>
                  </a:lnTo>
                  <a:lnTo>
                    <a:pt x="5507" y="47"/>
                  </a:lnTo>
                  <a:lnTo>
                    <a:pt x="5645" y="60"/>
                  </a:lnTo>
                  <a:lnTo>
                    <a:pt x="5781" y="75"/>
                  </a:lnTo>
                  <a:lnTo>
                    <a:pt x="5918" y="93"/>
                  </a:lnTo>
                  <a:lnTo>
                    <a:pt x="6054" y="111"/>
                  </a:lnTo>
                  <a:lnTo>
                    <a:pt x="6190" y="132"/>
                  </a:lnTo>
                  <a:lnTo>
                    <a:pt x="6326" y="153"/>
                  </a:lnTo>
                  <a:lnTo>
                    <a:pt x="6462" y="177"/>
                  </a:lnTo>
                  <a:lnTo>
                    <a:pt x="6597" y="202"/>
                  </a:lnTo>
                  <a:lnTo>
                    <a:pt x="6731" y="229"/>
                  </a:lnTo>
                  <a:lnTo>
                    <a:pt x="6866" y="258"/>
                  </a:lnTo>
                  <a:lnTo>
                    <a:pt x="7000" y="290"/>
                  </a:lnTo>
                  <a:lnTo>
                    <a:pt x="7134" y="322"/>
                  </a:lnTo>
                  <a:lnTo>
                    <a:pt x="7266" y="356"/>
                  </a:lnTo>
                  <a:lnTo>
                    <a:pt x="7398" y="391"/>
                  </a:lnTo>
                  <a:lnTo>
                    <a:pt x="7531" y="429"/>
                  </a:lnTo>
                  <a:lnTo>
                    <a:pt x="7662" y="469"/>
                  </a:lnTo>
                  <a:lnTo>
                    <a:pt x="7792" y="510"/>
                  </a:lnTo>
                  <a:lnTo>
                    <a:pt x="7922" y="552"/>
                  </a:lnTo>
                  <a:lnTo>
                    <a:pt x="8052" y="597"/>
                  </a:lnTo>
                  <a:lnTo>
                    <a:pt x="8181" y="644"/>
                  </a:lnTo>
                  <a:lnTo>
                    <a:pt x="8308" y="692"/>
                  </a:lnTo>
                  <a:lnTo>
                    <a:pt x="8435" y="742"/>
                  </a:lnTo>
                  <a:lnTo>
                    <a:pt x="8561" y="793"/>
                  </a:lnTo>
                  <a:lnTo>
                    <a:pt x="8686" y="847"/>
                  </a:lnTo>
                  <a:lnTo>
                    <a:pt x="8811" y="902"/>
                  </a:lnTo>
                  <a:lnTo>
                    <a:pt x="8935" y="959"/>
                  </a:lnTo>
                  <a:lnTo>
                    <a:pt x="9057" y="1019"/>
                  </a:lnTo>
                  <a:lnTo>
                    <a:pt x="9178" y="1079"/>
                  </a:lnTo>
                  <a:lnTo>
                    <a:pt x="9299" y="1141"/>
                  </a:lnTo>
                  <a:lnTo>
                    <a:pt x="9419" y="1206"/>
                  </a:lnTo>
                  <a:lnTo>
                    <a:pt x="9537" y="1272"/>
                  </a:lnTo>
                  <a:lnTo>
                    <a:pt x="9655" y="1339"/>
                  </a:lnTo>
                  <a:lnTo>
                    <a:pt x="9771" y="1409"/>
                  </a:lnTo>
                  <a:lnTo>
                    <a:pt x="9886" y="1480"/>
                  </a:lnTo>
                  <a:lnTo>
                    <a:pt x="10000" y="1554"/>
                  </a:lnTo>
                  <a:lnTo>
                    <a:pt x="10113" y="1629"/>
                  </a:lnTo>
                  <a:lnTo>
                    <a:pt x="10224" y="1706"/>
                  </a:lnTo>
                  <a:lnTo>
                    <a:pt x="10335" y="1785"/>
                  </a:lnTo>
                  <a:lnTo>
                    <a:pt x="10443" y="1865"/>
                  </a:lnTo>
                  <a:lnTo>
                    <a:pt x="10443" y="1865"/>
                  </a:lnTo>
                  <a:lnTo>
                    <a:pt x="10498" y="1907"/>
                  </a:lnTo>
                  <a:lnTo>
                    <a:pt x="10551" y="1948"/>
                  </a:lnTo>
                  <a:lnTo>
                    <a:pt x="10604" y="1990"/>
                  </a:lnTo>
                  <a:lnTo>
                    <a:pt x="10657" y="2033"/>
                  </a:lnTo>
                  <a:lnTo>
                    <a:pt x="10709" y="2077"/>
                  </a:lnTo>
                  <a:lnTo>
                    <a:pt x="10760" y="2121"/>
                  </a:lnTo>
                  <a:lnTo>
                    <a:pt x="10811" y="2165"/>
                  </a:lnTo>
                  <a:lnTo>
                    <a:pt x="10862" y="2209"/>
                  </a:lnTo>
                  <a:lnTo>
                    <a:pt x="10911" y="2255"/>
                  </a:lnTo>
                  <a:lnTo>
                    <a:pt x="10961" y="2301"/>
                  </a:lnTo>
                  <a:lnTo>
                    <a:pt x="11010" y="2347"/>
                  </a:lnTo>
                  <a:lnTo>
                    <a:pt x="11058" y="2394"/>
                  </a:lnTo>
                  <a:lnTo>
                    <a:pt x="11106" y="2442"/>
                  </a:lnTo>
                  <a:lnTo>
                    <a:pt x="11152" y="2490"/>
                  </a:lnTo>
                  <a:lnTo>
                    <a:pt x="11200" y="2538"/>
                  </a:lnTo>
                  <a:lnTo>
                    <a:pt x="11245" y="2586"/>
                  </a:lnTo>
                  <a:lnTo>
                    <a:pt x="11291" y="2637"/>
                  </a:lnTo>
                  <a:lnTo>
                    <a:pt x="11335" y="2686"/>
                  </a:lnTo>
                  <a:lnTo>
                    <a:pt x="11380" y="2736"/>
                  </a:lnTo>
                  <a:lnTo>
                    <a:pt x="11423" y="2787"/>
                  </a:lnTo>
                  <a:lnTo>
                    <a:pt x="11466" y="2839"/>
                  </a:lnTo>
                  <a:lnTo>
                    <a:pt x="11508" y="2890"/>
                  </a:lnTo>
                  <a:lnTo>
                    <a:pt x="11550" y="2942"/>
                  </a:lnTo>
                  <a:lnTo>
                    <a:pt x="11591" y="2996"/>
                  </a:lnTo>
                  <a:lnTo>
                    <a:pt x="11630" y="3049"/>
                  </a:lnTo>
                  <a:lnTo>
                    <a:pt x="11670" y="3102"/>
                  </a:lnTo>
                  <a:lnTo>
                    <a:pt x="11709" y="3157"/>
                  </a:lnTo>
                  <a:lnTo>
                    <a:pt x="11747" y="3211"/>
                  </a:lnTo>
                  <a:lnTo>
                    <a:pt x="11784" y="3266"/>
                  </a:lnTo>
                  <a:lnTo>
                    <a:pt x="11821" y="3321"/>
                  </a:lnTo>
                  <a:lnTo>
                    <a:pt x="11856" y="3377"/>
                  </a:lnTo>
                  <a:lnTo>
                    <a:pt x="11892" y="3433"/>
                  </a:lnTo>
                  <a:lnTo>
                    <a:pt x="11927" y="3490"/>
                  </a:lnTo>
                  <a:lnTo>
                    <a:pt x="11960" y="3548"/>
                  </a:lnTo>
                  <a:lnTo>
                    <a:pt x="11993" y="3605"/>
                  </a:lnTo>
                  <a:lnTo>
                    <a:pt x="12025" y="3663"/>
                  </a:lnTo>
                  <a:lnTo>
                    <a:pt x="12057" y="3722"/>
                  </a:lnTo>
                  <a:lnTo>
                    <a:pt x="12087" y="3780"/>
                  </a:lnTo>
                  <a:lnTo>
                    <a:pt x="12117" y="3839"/>
                  </a:lnTo>
                  <a:lnTo>
                    <a:pt x="12146" y="3900"/>
                  </a:lnTo>
                  <a:lnTo>
                    <a:pt x="12174" y="3959"/>
                  </a:lnTo>
                  <a:lnTo>
                    <a:pt x="12201" y="4019"/>
                  </a:lnTo>
                  <a:lnTo>
                    <a:pt x="12228" y="4081"/>
                  </a:lnTo>
                  <a:lnTo>
                    <a:pt x="12253" y="4142"/>
                  </a:lnTo>
                  <a:lnTo>
                    <a:pt x="12278" y="4203"/>
                  </a:lnTo>
                  <a:lnTo>
                    <a:pt x="12302" y="4266"/>
                  </a:lnTo>
                  <a:lnTo>
                    <a:pt x="12325" y="4328"/>
                  </a:lnTo>
                  <a:lnTo>
                    <a:pt x="12347" y="4391"/>
                  </a:lnTo>
                  <a:lnTo>
                    <a:pt x="12368" y="4455"/>
                  </a:lnTo>
                  <a:lnTo>
                    <a:pt x="12388" y="4518"/>
                  </a:lnTo>
                  <a:lnTo>
                    <a:pt x="12408" y="4582"/>
                  </a:lnTo>
                  <a:lnTo>
                    <a:pt x="12427" y="4647"/>
                  </a:lnTo>
                  <a:lnTo>
                    <a:pt x="12444" y="4711"/>
                  </a:lnTo>
                  <a:lnTo>
                    <a:pt x="12461" y="4777"/>
                  </a:lnTo>
                  <a:lnTo>
                    <a:pt x="12476" y="4842"/>
                  </a:lnTo>
                  <a:lnTo>
                    <a:pt x="12491" y="4907"/>
                  </a:lnTo>
                  <a:lnTo>
                    <a:pt x="12505" y="4974"/>
                  </a:lnTo>
                  <a:lnTo>
                    <a:pt x="12517" y="5040"/>
                  </a:lnTo>
                  <a:lnTo>
                    <a:pt x="12529" y="5107"/>
                  </a:lnTo>
                  <a:lnTo>
                    <a:pt x="12540" y="5175"/>
                  </a:lnTo>
                  <a:lnTo>
                    <a:pt x="12550" y="5242"/>
                  </a:lnTo>
                  <a:lnTo>
                    <a:pt x="12558" y="5309"/>
                  </a:lnTo>
                  <a:lnTo>
                    <a:pt x="12566" y="5378"/>
                  </a:lnTo>
                  <a:lnTo>
                    <a:pt x="12574" y="5446"/>
                  </a:lnTo>
                  <a:lnTo>
                    <a:pt x="12574" y="5446"/>
                  </a:lnTo>
                  <a:lnTo>
                    <a:pt x="12578" y="5497"/>
                  </a:lnTo>
                  <a:lnTo>
                    <a:pt x="12582" y="5547"/>
                  </a:lnTo>
                  <a:lnTo>
                    <a:pt x="12585" y="5597"/>
                  </a:lnTo>
                  <a:lnTo>
                    <a:pt x="12587" y="5647"/>
                  </a:lnTo>
                  <a:lnTo>
                    <a:pt x="12589" y="5698"/>
                  </a:lnTo>
                  <a:lnTo>
                    <a:pt x="12590" y="5748"/>
                  </a:lnTo>
                  <a:lnTo>
                    <a:pt x="12590" y="5797"/>
                  </a:lnTo>
                  <a:lnTo>
                    <a:pt x="12590" y="5847"/>
                  </a:lnTo>
                  <a:lnTo>
                    <a:pt x="12588" y="5947"/>
                  </a:lnTo>
                  <a:lnTo>
                    <a:pt x="12584" y="6046"/>
                  </a:lnTo>
                  <a:lnTo>
                    <a:pt x="12577" y="6144"/>
                  </a:lnTo>
                  <a:lnTo>
                    <a:pt x="12567" y="6243"/>
                  </a:lnTo>
                  <a:lnTo>
                    <a:pt x="12556" y="6341"/>
                  </a:lnTo>
                  <a:lnTo>
                    <a:pt x="12543" y="6439"/>
                  </a:lnTo>
                  <a:lnTo>
                    <a:pt x="12528" y="6536"/>
                  </a:lnTo>
                  <a:lnTo>
                    <a:pt x="12511" y="6633"/>
                  </a:lnTo>
                  <a:lnTo>
                    <a:pt x="12492" y="6729"/>
                  </a:lnTo>
                  <a:lnTo>
                    <a:pt x="12471" y="6826"/>
                  </a:lnTo>
                  <a:lnTo>
                    <a:pt x="12448" y="6922"/>
                  </a:lnTo>
                  <a:lnTo>
                    <a:pt x="12424" y="7018"/>
                  </a:lnTo>
                  <a:lnTo>
                    <a:pt x="12398" y="7113"/>
                  </a:lnTo>
                  <a:lnTo>
                    <a:pt x="12369" y="7208"/>
                  </a:lnTo>
                  <a:lnTo>
                    <a:pt x="12340" y="7303"/>
                  </a:lnTo>
                  <a:lnTo>
                    <a:pt x="12309" y="7396"/>
                  </a:lnTo>
                  <a:lnTo>
                    <a:pt x="12276" y="7490"/>
                  </a:lnTo>
                  <a:lnTo>
                    <a:pt x="12243" y="7583"/>
                  </a:lnTo>
                  <a:lnTo>
                    <a:pt x="12207" y="7676"/>
                  </a:lnTo>
                  <a:lnTo>
                    <a:pt x="12170" y="7768"/>
                  </a:lnTo>
                  <a:lnTo>
                    <a:pt x="12133" y="7861"/>
                  </a:lnTo>
                  <a:lnTo>
                    <a:pt x="12094" y="7952"/>
                  </a:lnTo>
                  <a:lnTo>
                    <a:pt x="12054" y="8044"/>
                  </a:lnTo>
                  <a:lnTo>
                    <a:pt x="12013" y="8134"/>
                  </a:lnTo>
                  <a:lnTo>
                    <a:pt x="11971" y="8225"/>
                  </a:lnTo>
                  <a:lnTo>
                    <a:pt x="11928" y="8315"/>
                  </a:lnTo>
                  <a:lnTo>
                    <a:pt x="11884" y="8405"/>
                  </a:lnTo>
                  <a:lnTo>
                    <a:pt x="11839" y="8493"/>
                  </a:lnTo>
                  <a:lnTo>
                    <a:pt x="11839" y="849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854332" y="4176817"/>
              <a:ext cx="389789" cy="389789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 Black" panose="020B0A04020102020204" pitchFamily="34" charset="0"/>
                </a:rPr>
                <a:t>2</a:t>
              </a:r>
              <a:endParaRPr lang="en-US" b="1" dirty="0">
                <a:latin typeface="Arial Black" panose="020B0A040201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179415" y="2449994"/>
              <a:ext cx="389789" cy="389789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4375619" y="5366960"/>
              <a:ext cx="389789" cy="389789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2671827" y="4293096"/>
              <a:ext cx="389789" cy="389789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3205218" y="2592113"/>
              <a:ext cx="389789" cy="389789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 Black" panose="020B0A04020102020204" pitchFamily="34" charset="0"/>
                </a:rPr>
                <a:t>5</a:t>
              </a:r>
            </a:p>
          </p:txBody>
        </p:sp>
        <p:pic>
          <p:nvPicPr>
            <p:cNvPr id="18" name="Ellipse 256"/>
            <p:cNvPicPr>
              <a:picLocks noChangeArrowheads="1"/>
            </p:cNvPicPr>
            <p:nvPr/>
          </p:nvPicPr>
          <p:blipFill>
            <a:blip r:embed="rId3">
              <a:lum brigh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835" y="6128171"/>
              <a:ext cx="3494330" cy="51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369"/>
            <p:cNvSpPr txBox="1">
              <a:spLocks noChangeArrowheads="1"/>
            </p:cNvSpPr>
            <p:nvPr/>
          </p:nvSpPr>
          <p:spPr bwMode="auto">
            <a:xfrm>
              <a:off x="3341599" y="6205278"/>
              <a:ext cx="2457831" cy="35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noProof="1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80762" y="1448308"/>
            <a:ext cx="4800599" cy="740890"/>
            <a:chOff x="4932040" y="2243399"/>
            <a:chExt cx="3888110" cy="741462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1" name="Rounded Rectangle 20"/>
            <p:cNvSpPr/>
            <p:nvPr/>
          </p:nvSpPr>
          <p:spPr>
            <a:xfrm>
              <a:off x="4932040" y="2243399"/>
              <a:ext cx="3888110" cy="741462"/>
            </a:xfrm>
            <a:prstGeom prst="roundRect">
              <a:avLst>
                <a:gd name="adj" fmla="val 13209"/>
              </a:avLst>
            </a:prstGeom>
            <a:solidFill>
              <a:srgbClr val="F7B61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rtlCol="0" anchor="ctr"/>
            <a:lstStyle/>
            <a:p>
              <a:pPr algn="ctr"/>
              <a:endParaRPr lang="en-US" sz="2000" b="1" cap="small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5058156" y="2346675"/>
              <a:ext cx="297571" cy="496786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Arial Black" panose="020B0A04020102020204" pitchFamily="34" charset="0"/>
                </a:rPr>
                <a:t>2</a:t>
              </a:r>
              <a:endParaRPr lang="en-US" sz="12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80762" y="2380345"/>
            <a:ext cx="4800599" cy="1040895"/>
            <a:chOff x="4709164" y="1728459"/>
            <a:chExt cx="4263386" cy="556797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4" name="Rounded Rectangle 23"/>
            <p:cNvSpPr/>
            <p:nvPr/>
          </p:nvSpPr>
          <p:spPr>
            <a:xfrm>
              <a:off x="4709164" y="1728459"/>
              <a:ext cx="4263386" cy="556797"/>
            </a:xfrm>
            <a:prstGeom prst="roundRect">
              <a:avLst>
                <a:gd name="adj" fmla="val 13209"/>
              </a:avLst>
            </a:prstGeom>
            <a:solidFill>
              <a:srgbClr val="0D939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rtlCol="0" anchor="ctr"/>
            <a:lstStyle/>
            <a:p>
              <a:pPr algn="ctr"/>
              <a:r>
                <a:rPr lang="uz-Cyrl-UZ" sz="2200" b="1" dirty="0">
                  <a:solidFill>
                    <a:schemeClr val="tx1"/>
                  </a:solidFill>
                </a:rPr>
                <a:t>Коррупцияга</a:t>
              </a:r>
              <a:r>
                <a:rPr lang="uz-Cyrl-UZ" sz="2000" b="1" dirty="0">
                  <a:ea typeface="Calibri"/>
                  <a:cs typeface="Times New Roman"/>
                </a:rPr>
                <a:t> </a:t>
              </a:r>
              <a:r>
                <a:rPr lang="uz-Cyrl-UZ" sz="2200" b="1" dirty="0">
                  <a:solidFill>
                    <a:schemeClr val="tx1"/>
                  </a:solidFill>
                </a:rPr>
                <a:t>қарши курашиш асослари</a:t>
              </a:r>
              <a:endParaRPr lang="en-US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856620" y="1817344"/>
              <a:ext cx="326290" cy="362788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Arial Black" panose="020B0A04020102020204" pitchFamily="34" charset="0"/>
                </a:rPr>
                <a:t>3</a:t>
              </a:r>
              <a:endParaRPr lang="en-US" sz="12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088202" y="3556002"/>
            <a:ext cx="4793159" cy="1391819"/>
            <a:chOff x="5084440" y="1728459"/>
            <a:chExt cx="3888110" cy="435224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7" name="Rounded Rectangle 26"/>
            <p:cNvSpPr/>
            <p:nvPr/>
          </p:nvSpPr>
          <p:spPr>
            <a:xfrm>
              <a:off x="5084440" y="1728459"/>
              <a:ext cx="3888110" cy="435224"/>
            </a:xfrm>
            <a:prstGeom prst="roundRect">
              <a:avLst>
                <a:gd name="adj" fmla="val 13209"/>
              </a:avLst>
            </a:prstGeom>
            <a:solidFill>
              <a:srgbClr val="86888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rtlCol="0" anchor="ctr"/>
            <a:lstStyle/>
            <a:p>
              <a:endParaRPr lang="en-US" sz="2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239602" y="1819137"/>
              <a:ext cx="276883" cy="24125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Arial Black" panose="020B0A04020102020204" pitchFamily="34" charset="0"/>
                </a:rPr>
                <a:t>4</a:t>
              </a:r>
              <a:endParaRPr lang="en-US" sz="12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flipV="1">
            <a:off x="6088202" y="5080000"/>
            <a:ext cx="4793159" cy="1469637"/>
            <a:chOff x="5084440" y="1728459"/>
            <a:chExt cx="3888110" cy="556797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30" name="Rounded Rectangle 29"/>
            <p:cNvSpPr/>
            <p:nvPr/>
          </p:nvSpPr>
          <p:spPr>
            <a:xfrm>
              <a:off x="5084440" y="1728459"/>
              <a:ext cx="3888110" cy="556797"/>
            </a:xfrm>
            <a:prstGeom prst="roundRect">
              <a:avLst>
                <a:gd name="adj" fmla="val 13209"/>
              </a:avLst>
            </a:prstGeom>
            <a:solidFill>
              <a:srgbClr val="6D90A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rtlCol="0" anchor="ctr"/>
            <a:lstStyle/>
            <a:p>
              <a:endParaRPr lang="en-US" sz="2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218917" y="1858072"/>
              <a:ext cx="297571" cy="29757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Arial Black" panose="020B0A04020102020204" pitchFamily="34" charset="0"/>
                </a:rPr>
                <a:t>5</a:t>
              </a:r>
              <a:endParaRPr lang="en-US" sz="12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614202" y="1448307"/>
            <a:ext cx="4267159" cy="73866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uz-Cyrl-UZ" sz="2200" b="1" dirty="0"/>
              <a:t>Коррупциянинг</a:t>
            </a:r>
            <a:r>
              <a:rPr lang="uz-Cyrl-UZ" sz="2000" b="1" dirty="0"/>
              <a:t> келиб чиқиш сабаблари</a:t>
            </a:r>
            <a:r>
              <a:rPr lang="uz-Cyrl-UZ" b="1" dirty="0"/>
              <a:t> </a:t>
            </a:r>
            <a:endParaRPr lang="ru-RU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625226" y="3367320"/>
            <a:ext cx="3982543" cy="144655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endParaRPr lang="uz-Cyrl-UZ" sz="2200" b="1" dirty="0" smtClean="0"/>
          </a:p>
          <a:p>
            <a:pPr algn="ctr"/>
            <a:r>
              <a:rPr lang="uz-Cyrl-UZ" sz="2200" b="1" dirty="0" smtClean="0"/>
              <a:t>Коррупцияга </a:t>
            </a:r>
            <a:r>
              <a:rPr lang="uz-Cyrl-UZ" sz="2200" b="1" dirty="0"/>
              <a:t>қарши курашиш </a:t>
            </a:r>
            <a:endParaRPr lang="uz-Cyrl-UZ" sz="2200" b="1" dirty="0" smtClean="0"/>
          </a:p>
          <a:p>
            <a:pPr algn="ctr"/>
            <a:r>
              <a:rPr lang="uz-Cyrl-UZ" sz="2200" b="1" dirty="0" smtClean="0"/>
              <a:t>тамойиллари</a:t>
            </a:r>
            <a:endParaRPr lang="ru-RU" sz="22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865385" y="4964947"/>
            <a:ext cx="3756896" cy="141577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endParaRPr lang="uz-Cyrl-UZ" sz="2000" b="1" dirty="0" smtClean="0"/>
          </a:p>
          <a:p>
            <a:pPr algn="ctr"/>
            <a:r>
              <a:rPr lang="uz-Cyrl-UZ" sz="2200" b="1" dirty="0" smtClean="0"/>
              <a:t>Коррупцияга қарши курашишда ҳамкор </a:t>
            </a:r>
            <a:r>
              <a:rPr lang="uz-Cyrl-UZ" sz="2200" b="1" dirty="0"/>
              <a:t>ташкилотлар </a:t>
            </a:r>
            <a:endParaRPr lang="ru-RU" sz="2200" b="1" dirty="0"/>
          </a:p>
        </p:txBody>
      </p:sp>
      <p:pic>
        <p:nvPicPr>
          <p:cNvPr id="1026" name="Picture 2" descr="C:\Users\user\Desktop\Нетдан\refusal-to-receive-bribe-money-corruption_11304-15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9" y="1905457"/>
            <a:ext cx="2914118" cy="290841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76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xmlns="" id="{E20D09A7-83DA-47D7-8835-65AA6E22E227}"/>
              </a:ext>
            </a:extLst>
          </p:cNvPr>
          <p:cNvSpPr/>
          <p:nvPr/>
        </p:nvSpPr>
        <p:spPr>
          <a:xfrm>
            <a:off x="1447801" y="1173483"/>
            <a:ext cx="2001803" cy="987233"/>
          </a:xfrm>
          <a:prstGeom prst="homePlat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75430F2-C29B-490A-A12B-C953EE76E860}"/>
              </a:ext>
            </a:extLst>
          </p:cNvPr>
          <p:cNvGrpSpPr/>
          <p:nvPr/>
        </p:nvGrpSpPr>
        <p:grpSpPr>
          <a:xfrm>
            <a:off x="3116178" y="1188723"/>
            <a:ext cx="7795663" cy="987233"/>
            <a:chOff x="2189480" y="2153920"/>
            <a:chExt cx="7213599" cy="1137920"/>
          </a:xfrm>
        </p:grpSpPr>
        <p:sp>
          <p:nvSpPr>
            <p:cNvPr id="3" name="Arrow: Chevron 2">
              <a:extLst>
                <a:ext uri="{FF2B5EF4-FFF2-40B4-BE49-F238E27FC236}">
                  <a16:creationId xmlns:a16="http://schemas.microsoft.com/office/drawing/2014/main" xmlns="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ln/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Arrow: Pentagon 8">
            <a:extLst>
              <a:ext uri="{FF2B5EF4-FFF2-40B4-BE49-F238E27FC236}">
                <a16:creationId xmlns:a16="http://schemas.microsoft.com/office/drawing/2014/main" xmlns="" id="{83FC3BF6-085A-465A-AC29-C6850C13445A}"/>
              </a:ext>
            </a:extLst>
          </p:cNvPr>
          <p:cNvSpPr/>
          <p:nvPr/>
        </p:nvSpPr>
        <p:spPr>
          <a:xfrm>
            <a:off x="1447801" y="2247497"/>
            <a:ext cx="2001803" cy="1034505"/>
          </a:xfrm>
          <a:prstGeom prst="homePlate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62A3799-0CD7-4C64-8242-AC9EA24CA07C}"/>
              </a:ext>
            </a:extLst>
          </p:cNvPr>
          <p:cNvGrpSpPr/>
          <p:nvPr/>
        </p:nvGrpSpPr>
        <p:grpSpPr>
          <a:xfrm>
            <a:off x="3116178" y="2247497"/>
            <a:ext cx="7826143" cy="1034505"/>
            <a:chOff x="2189480" y="2153920"/>
            <a:chExt cx="7213599" cy="1137920"/>
          </a:xfrm>
          <a:solidFill>
            <a:schemeClr val="accent2"/>
          </a:solidFill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xmlns="" id="{69D05AF8-0362-40E3-A7E7-10278B88F503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0053719-8142-4D73-BD76-5FA6F7C9E069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Arrow: Pentagon 12">
            <a:extLst>
              <a:ext uri="{FF2B5EF4-FFF2-40B4-BE49-F238E27FC236}">
                <a16:creationId xmlns:a16="http://schemas.microsoft.com/office/drawing/2014/main" xmlns="" id="{8645047F-D9CB-4CC1-BC0F-1C4292F5A94A}"/>
              </a:ext>
            </a:extLst>
          </p:cNvPr>
          <p:cNvSpPr/>
          <p:nvPr/>
        </p:nvSpPr>
        <p:spPr>
          <a:xfrm>
            <a:off x="1447801" y="3331810"/>
            <a:ext cx="2001803" cy="1097514"/>
          </a:xfrm>
          <a:prstGeom prst="homePlate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F283355-3C29-4FB8-A131-09D9EB725ACF}"/>
              </a:ext>
            </a:extLst>
          </p:cNvPr>
          <p:cNvGrpSpPr/>
          <p:nvPr/>
        </p:nvGrpSpPr>
        <p:grpSpPr>
          <a:xfrm>
            <a:off x="3116178" y="3331810"/>
            <a:ext cx="7826143" cy="1082276"/>
            <a:chOff x="2189480" y="2389289"/>
            <a:chExt cx="7213599" cy="1137925"/>
          </a:xfrm>
          <a:solidFill>
            <a:schemeClr val="accent4"/>
          </a:solidFill>
        </p:grpSpPr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xmlns="" id="{7CEDD191-1D4E-49C5-8444-8F22619709F6}"/>
                </a:ext>
              </a:extLst>
            </p:cNvPr>
            <p:cNvSpPr/>
            <p:nvPr/>
          </p:nvSpPr>
          <p:spPr>
            <a:xfrm>
              <a:off x="2189480" y="2389289"/>
              <a:ext cx="7172960" cy="1137920"/>
            </a:xfrm>
            <a:prstGeom prst="chevr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C065D71D-6D12-4F7F-8EFA-813DA9004804}"/>
                </a:ext>
              </a:extLst>
            </p:cNvPr>
            <p:cNvSpPr/>
            <p:nvPr/>
          </p:nvSpPr>
          <p:spPr>
            <a:xfrm>
              <a:off x="7779408" y="2389292"/>
              <a:ext cx="1623671" cy="1137922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Arrow: Pentagon 16">
            <a:extLst>
              <a:ext uri="{FF2B5EF4-FFF2-40B4-BE49-F238E27FC236}">
                <a16:creationId xmlns:a16="http://schemas.microsoft.com/office/drawing/2014/main" xmlns="" id="{BF9B6AB6-6147-424D-8F82-81A2B273645F}"/>
              </a:ext>
            </a:extLst>
          </p:cNvPr>
          <p:cNvSpPr/>
          <p:nvPr/>
        </p:nvSpPr>
        <p:spPr>
          <a:xfrm>
            <a:off x="1447801" y="4637371"/>
            <a:ext cx="2001803" cy="1240719"/>
          </a:xfrm>
          <a:prstGeom prst="homePlate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733BE8E-BFBE-43EA-A9FD-BD45F197DD84}"/>
              </a:ext>
            </a:extLst>
          </p:cNvPr>
          <p:cNvGrpSpPr/>
          <p:nvPr/>
        </p:nvGrpSpPr>
        <p:grpSpPr>
          <a:xfrm>
            <a:off x="3059284" y="4571593"/>
            <a:ext cx="7883037" cy="1306496"/>
            <a:chOff x="2189480" y="2153920"/>
            <a:chExt cx="7213599" cy="1935012"/>
          </a:xfrm>
          <a:solidFill>
            <a:schemeClr val="accent5"/>
          </a:solidFill>
        </p:grpSpPr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xmlns="" id="{1E05DB33-7027-4243-B2B1-AE959B934587}"/>
                </a:ext>
              </a:extLst>
            </p:cNvPr>
            <p:cNvSpPr/>
            <p:nvPr/>
          </p:nvSpPr>
          <p:spPr>
            <a:xfrm>
              <a:off x="2189480" y="2153920"/>
              <a:ext cx="7172960" cy="1935012"/>
            </a:xfrm>
            <a:prstGeom prst="chevr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53CAB0D8-22D4-44B8-BBE1-517EC44C45DC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2A83EA8-E44D-4CC9-982F-1B8B609D21F2}"/>
              </a:ext>
            </a:extLst>
          </p:cNvPr>
          <p:cNvSpPr txBox="1"/>
          <p:nvPr/>
        </p:nvSpPr>
        <p:spPr>
          <a:xfrm>
            <a:off x="1789964" y="1371474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01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F674A17-AAE5-4964-89E9-E927EF4D90FD}"/>
              </a:ext>
            </a:extLst>
          </p:cNvPr>
          <p:cNvSpPr txBox="1"/>
          <p:nvPr/>
        </p:nvSpPr>
        <p:spPr>
          <a:xfrm>
            <a:off x="1789964" y="2390860"/>
            <a:ext cx="1010653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2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09FA8CE-2609-4B18-A96B-C2D56CF5BE9D}"/>
              </a:ext>
            </a:extLst>
          </p:cNvPr>
          <p:cNvSpPr txBox="1"/>
          <p:nvPr/>
        </p:nvSpPr>
        <p:spPr>
          <a:xfrm>
            <a:off x="1805204" y="3586801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3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FB775DB-7BDA-40F8-8943-FE3A0A82B375}"/>
              </a:ext>
            </a:extLst>
          </p:cNvPr>
          <p:cNvSpPr txBox="1"/>
          <p:nvPr/>
        </p:nvSpPr>
        <p:spPr>
          <a:xfrm>
            <a:off x="1781897" y="4780739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4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21EF9FC-F363-4D04-8D70-B84B5D145B65}"/>
              </a:ext>
            </a:extLst>
          </p:cNvPr>
          <p:cNvSpPr txBox="1"/>
          <p:nvPr/>
        </p:nvSpPr>
        <p:spPr>
          <a:xfrm>
            <a:off x="3449605" y="2236711"/>
            <a:ext cx="7448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z-Cyrl-UZ" sz="2200" b="1" dirty="0">
                <a:ea typeface="Calibri"/>
                <a:cs typeface="Times New Roman"/>
              </a:rPr>
              <a:t>Лотин </a:t>
            </a:r>
            <a:r>
              <a:rPr lang="uz-Cyrl-UZ" sz="2200" b="1" dirty="0" smtClean="0">
                <a:ea typeface="Calibri"/>
                <a:cs typeface="Times New Roman"/>
              </a:rPr>
              <a:t>тилидан – </a:t>
            </a:r>
            <a:r>
              <a:rPr lang="uz-Cyrl-UZ" sz="2200" b="1" dirty="0">
                <a:ea typeface="Calibri"/>
                <a:cs typeface="Times New Roman"/>
              </a:rPr>
              <a:t>бузиш, йўлдан оздириш, пора эвазига оғдириш, </a:t>
            </a:r>
            <a:r>
              <a:rPr lang="uz-Cyrl-UZ" sz="2200" b="1" dirty="0" smtClean="0">
                <a:ea typeface="Calibri"/>
                <a:cs typeface="Times New Roman"/>
              </a:rPr>
              <a:t>сотилувчи ва </a:t>
            </a:r>
            <a:r>
              <a:rPr lang="uz-Cyrl-UZ" sz="2200" b="1" dirty="0">
                <a:ea typeface="Calibri"/>
                <a:cs typeface="Times New Roman"/>
              </a:rPr>
              <a:t>сотқин </a:t>
            </a:r>
            <a:r>
              <a:rPr lang="uz-Cyrl-UZ" sz="2200" b="1" dirty="0" smtClean="0">
                <a:ea typeface="Calibri"/>
                <a:cs typeface="Times New Roman"/>
              </a:rPr>
              <a:t>маъноларини англатади 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A837B94-CD7C-46F8-B906-D4E292308213}"/>
              </a:ext>
            </a:extLst>
          </p:cNvPr>
          <p:cNvSpPr txBox="1"/>
          <p:nvPr/>
        </p:nvSpPr>
        <p:spPr>
          <a:xfrm>
            <a:off x="3840053" y="3331810"/>
            <a:ext cx="46486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. 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B2D7612-B51C-417D-8AB4-D43CA5AFCC99}"/>
              </a:ext>
            </a:extLst>
          </p:cNvPr>
          <p:cNvSpPr txBox="1"/>
          <p:nvPr/>
        </p:nvSpPr>
        <p:spPr>
          <a:xfrm>
            <a:off x="3455470" y="4317177"/>
            <a:ext cx="8282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endParaRPr lang="uz-Cyrl-UZ" sz="2000" b="1" dirty="0">
              <a:ea typeface="Calibri"/>
              <a:cs typeface="Times New Roman"/>
            </a:endParaRPr>
          </a:p>
          <a:p>
            <a:pPr lvl="0" algn="ctr">
              <a:defRPr/>
            </a:pPr>
            <a:r>
              <a:rPr lang="uz-Cyrl-UZ" sz="2000" b="1" dirty="0" smtClean="0">
                <a:ea typeface="Calibri"/>
                <a:cs typeface="Times New Roman"/>
              </a:rPr>
              <a:t>Мансабдор </a:t>
            </a:r>
            <a:r>
              <a:rPr lang="uz-Cyrl-UZ" sz="2000" b="1" dirty="0">
                <a:ea typeface="Calibri"/>
                <a:cs typeface="Times New Roman"/>
              </a:rPr>
              <a:t>шахснинг </a:t>
            </a:r>
            <a:r>
              <a:rPr lang="uz-Cyrl-UZ" sz="2000" b="1" dirty="0" smtClean="0">
                <a:ea typeface="Calibri"/>
                <a:cs typeface="Times New Roman"/>
              </a:rPr>
              <a:t>- бошқарув </a:t>
            </a:r>
            <a:r>
              <a:rPr lang="uz-Cyrl-UZ" sz="2000" b="1" dirty="0">
                <a:ea typeface="Calibri"/>
                <a:cs typeface="Times New Roman"/>
              </a:rPr>
              <a:t>ваколатлари ва </a:t>
            </a:r>
            <a:endParaRPr lang="uz-Cyrl-UZ" sz="2000" b="1" dirty="0" smtClean="0">
              <a:ea typeface="Calibri"/>
              <a:cs typeface="Times New Roman"/>
            </a:endParaRPr>
          </a:p>
          <a:p>
            <a:pPr lvl="0" algn="ctr">
              <a:defRPr/>
            </a:pPr>
            <a:r>
              <a:rPr lang="uz-Cyrl-UZ" sz="2000" b="1" dirty="0" smtClean="0">
                <a:ea typeface="Calibri"/>
                <a:cs typeface="Times New Roman"/>
              </a:rPr>
              <a:t>ҳуқуқларидан </a:t>
            </a:r>
            <a:r>
              <a:rPr lang="uz-Cyrl-UZ" sz="2000" b="1" dirty="0">
                <a:ea typeface="Calibri"/>
                <a:cs typeface="Times New Roman"/>
              </a:rPr>
              <a:t>қонунчилик ва ахлоққа зид равишда </a:t>
            </a:r>
            <a:endParaRPr lang="uz-Cyrl-UZ" sz="2000" b="1" dirty="0" smtClean="0">
              <a:ea typeface="Calibri"/>
              <a:cs typeface="Times New Roman"/>
            </a:endParaRPr>
          </a:p>
          <a:p>
            <a:pPr lvl="0" algn="ctr">
              <a:defRPr/>
            </a:pPr>
            <a:r>
              <a:rPr lang="uz-Cyrl-UZ" sz="2000" b="1" dirty="0" smtClean="0">
                <a:ea typeface="Calibri"/>
                <a:cs typeface="Times New Roman"/>
              </a:rPr>
              <a:t>шахсий манфаати учун  фойдаланишидир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699AC3C-FE44-4341-B799-F20DE8937C2B}"/>
              </a:ext>
            </a:extLst>
          </p:cNvPr>
          <p:cNvSpPr txBox="1"/>
          <p:nvPr/>
        </p:nvSpPr>
        <p:spPr>
          <a:xfrm>
            <a:off x="1877162" y="235148"/>
            <a:ext cx="8574408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z-Cyrl-UZ" sz="3200" b="1" dirty="0" smtClean="0">
                <a:solidFill>
                  <a:srgbClr val="7030A0"/>
                </a:solidFill>
              </a:rPr>
              <a:t>Коррупция  ҳақида  изоҳлар</a:t>
            </a:r>
          </a:p>
          <a:p>
            <a:pPr lvl="0" algn="ctr"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4084320" y="3112967"/>
            <a:ext cx="6507480" cy="11541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endParaRPr lang="uz-Cyrl-UZ" sz="2200" b="1" dirty="0" smtClean="0">
              <a:ea typeface="Calibri"/>
              <a:cs typeface="Times New Roman"/>
            </a:endParaRPr>
          </a:p>
          <a:p>
            <a:pPr algn="ctr"/>
            <a:endParaRPr lang="uz-Cyrl-UZ" sz="100" b="1" dirty="0">
              <a:ea typeface="Calibri"/>
              <a:cs typeface="Times New Roman"/>
            </a:endParaRPr>
          </a:p>
          <a:p>
            <a:pPr algn="ctr"/>
            <a:r>
              <a:rPr lang="uz-Cyrl-UZ" sz="2200" b="1" dirty="0" smtClean="0">
                <a:ea typeface="Calibri"/>
                <a:cs typeface="Times New Roman"/>
              </a:rPr>
              <a:t>Коррупция бу - а</a:t>
            </a:r>
            <a:r>
              <a:rPr lang="ru-RU" sz="2200" b="1" dirty="0" smtClean="0">
                <a:ea typeface="Calibri"/>
                <a:cs typeface="Times New Roman"/>
              </a:rPr>
              <a:t>ср </a:t>
            </a:r>
            <a:r>
              <a:rPr lang="ru-RU" sz="2200" b="1" dirty="0" err="1" smtClean="0">
                <a:ea typeface="Calibri"/>
                <a:cs typeface="Times New Roman"/>
              </a:rPr>
              <a:t>вабоси</a:t>
            </a:r>
            <a:r>
              <a:rPr lang="ru-RU" sz="2200" b="1" dirty="0" smtClean="0">
                <a:ea typeface="Calibri"/>
                <a:cs typeface="Times New Roman"/>
              </a:rPr>
              <a:t> - </a:t>
            </a:r>
            <a:r>
              <a:rPr lang="ru-RU" sz="2200" b="1" dirty="0" err="1" smtClean="0">
                <a:ea typeface="Calibri"/>
                <a:cs typeface="Times New Roman"/>
              </a:rPr>
              <a:t>инсон</a:t>
            </a:r>
            <a:r>
              <a:rPr lang="uz-Cyrl-UZ" sz="2200" b="1" dirty="0" smtClean="0">
                <a:ea typeface="Calibri"/>
                <a:cs typeface="Times New Roman"/>
              </a:rPr>
              <a:t> </a:t>
            </a:r>
            <a:r>
              <a:rPr lang="uz-Cyrl-UZ" sz="2200" b="1" dirty="0">
                <a:ea typeface="Calibri"/>
                <a:cs typeface="Times New Roman"/>
              </a:rPr>
              <a:t>нафсининг </a:t>
            </a:r>
            <a:r>
              <a:rPr lang="uz-Cyrl-UZ" sz="2200" b="1" dirty="0" smtClean="0">
                <a:ea typeface="Calibri"/>
                <a:cs typeface="Times New Roman"/>
              </a:rPr>
              <a:t>суистеъмоли маҳсулидир </a:t>
            </a:r>
            <a:endParaRPr lang="ru-RU" sz="2200" b="1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4700" y="1320255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uz-Cyrl-UZ" sz="2200" b="1" dirty="0">
                <a:solidFill>
                  <a:prstClr val="black"/>
                </a:solidFill>
                <a:ea typeface="Calibri"/>
                <a:cs typeface="Times New Roman"/>
              </a:rPr>
              <a:t>мансабга эга шахснинг хизмат мавқеидан қонунга хилоф равишда фойдаланиши</a:t>
            </a:r>
            <a:endParaRPr lang="en-GB" sz="22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58318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>
            <a:extLst>
              <a:ext uri="{FF2B5EF4-FFF2-40B4-BE49-F238E27FC236}">
                <a16:creationId xmlns="" xmlns:a16="http://schemas.microsoft.com/office/drawing/2014/main" id="{8344B6C2-04DF-45CE-9C10-82E6F6986D34}"/>
              </a:ext>
            </a:extLst>
          </p:cNvPr>
          <p:cNvSpPr>
            <a:spLocks/>
          </p:cNvSpPr>
          <p:nvPr/>
        </p:nvSpPr>
        <p:spPr bwMode="auto">
          <a:xfrm>
            <a:off x="6343161" y="2281055"/>
            <a:ext cx="1282463" cy="1478164"/>
          </a:xfrm>
          <a:custGeom>
            <a:avLst/>
            <a:gdLst>
              <a:gd name="T0" fmla="*/ 1461 w 2921"/>
              <a:gd name="T1" fmla="*/ 0 h 2529"/>
              <a:gd name="T2" fmla="*/ 2921 w 2921"/>
              <a:gd name="T3" fmla="*/ 2529 h 2529"/>
              <a:gd name="T4" fmla="*/ 0 w 2921"/>
              <a:gd name="T5" fmla="*/ 2529 h 2529"/>
              <a:gd name="T6" fmla="*/ 1461 w 2921"/>
              <a:gd name="T7" fmla="*/ 0 h 2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1" h="2529">
                <a:moveTo>
                  <a:pt x="1461" y="0"/>
                </a:moveTo>
                <a:cubicBezTo>
                  <a:pt x="2364" y="522"/>
                  <a:pt x="2921" y="1486"/>
                  <a:pt x="2921" y="2529"/>
                </a:cubicBezTo>
                <a:lnTo>
                  <a:pt x="0" y="2529"/>
                </a:lnTo>
                <a:lnTo>
                  <a:pt x="146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Freeform 6">
            <a:extLst>
              <a:ext uri="{FF2B5EF4-FFF2-40B4-BE49-F238E27FC236}">
                <a16:creationId xmlns="" xmlns:a16="http://schemas.microsoft.com/office/drawing/2014/main" id="{8053C619-09B3-4C8D-BE39-292CC5754698}"/>
              </a:ext>
            </a:extLst>
          </p:cNvPr>
          <p:cNvSpPr>
            <a:spLocks/>
          </p:cNvSpPr>
          <p:nvPr/>
        </p:nvSpPr>
        <p:spPr bwMode="auto">
          <a:xfrm>
            <a:off x="6335313" y="3831791"/>
            <a:ext cx="1290311" cy="1120443"/>
          </a:xfrm>
          <a:custGeom>
            <a:avLst/>
            <a:gdLst>
              <a:gd name="T0" fmla="*/ 2921 w 2921"/>
              <a:gd name="T1" fmla="*/ 0 h 2530"/>
              <a:gd name="T2" fmla="*/ 1461 w 2921"/>
              <a:gd name="T3" fmla="*/ 2530 h 2530"/>
              <a:gd name="T4" fmla="*/ 0 w 2921"/>
              <a:gd name="T5" fmla="*/ 0 h 2530"/>
              <a:gd name="T6" fmla="*/ 2921 w 2921"/>
              <a:gd name="T7" fmla="*/ 0 h 2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1" h="2530">
                <a:moveTo>
                  <a:pt x="2921" y="0"/>
                </a:moveTo>
                <a:cubicBezTo>
                  <a:pt x="2921" y="1044"/>
                  <a:pt x="2364" y="2008"/>
                  <a:pt x="1461" y="2530"/>
                </a:cubicBezTo>
                <a:lnTo>
                  <a:pt x="0" y="0"/>
                </a:lnTo>
                <a:lnTo>
                  <a:pt x="2921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Freeform 7">
            <a:extLst>
              <a:ext uri="{FF2B5EF4-FFF2-40B4-BE49-F238E27FC236}">
                <a16:creationId xmlns="" xmlns:a16="http://schemas.microsoft.com/office/drawing/2014/main" id="{BD77D699-64F9-4ECA-A2B2-FA2D4F0CC34E}"/>
              </a:ext>
            </a:extLst>
          </p:cNvPr>
          <p:cNvSpPr>
            <a:spLocks/>
          </p:cNvSpPr>
          <p:nvPr/>
        </p:nvSpPr>
        <p:spPr bwMode="auto">
          <a:xfrm>
            <a:off x="5040946" y="3815971"/>
            <a:ext cx="2017445" cy="1463161"/>
          </a:xfrm>
          <a:custGeom>
            <a:avLst/>
            <a:gdLst>
              <a:gd name="T0" fmla="*/ 2921 w 2921"/>
              <a:gd name="T1" fmla="*/ 2530 h 3052"/>
              <a:gd name="T2" fmla="*/ 0 w 2921"/>
              <a:gd name="T3" fmla="*/ 2530 h 3052"/>
              <a:gd name="T4" fmla="*/ 1460 w 2921"/>
              <a:gd name="T5" fmla="*/ 0 h 3052"/>
              <a:gd name="T6" fmla="*/ 2921 w 2921"/>
              <a:gd name="T7" fmla="*/ 2530 h 3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1" h="3052">
                <a:moveTo>
                  <a:pt x="2921" y="2530"/>
                </a:moveTo>
                <a:cubicBezTo>
                  <a:pt x="2017" y="3052"/>
                  <a:pt x="904" y="3052"/>
                  <a:pt x="0" y="2530"/>
                </a:cubicBezTo>
                <a:lnTo>
                  <a:pt x="1460" y="0"/>
                </a:lnTo>
                <a:lnTo>
                  <a:pt x="2921" y="253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Freeform 8">
            <a:extLst>
              <a:ext uri="{FF2B5EF4-FFF2-40B4-BE49-F238E27FC236}">
                <a16:creationId xmlns="" xmlns:a16="http://schemas.microsoft.com/office/drawing/2014/main" id="{86FDA3B9-7551-4195-9F95-AF8C3903468B}"/>
              </a:ext>
            </a:extLst>
          </p:cNvPr>
          <p:cNvSpPr>
            <a:spLocks/>
          </p:cNvSpPr>
          <p:nvPr/>
        </p:nvSpPr>
        <p:spPr bwMode="auto">
          <a:xfrm>
            <a:off x="4448264" y="3581691"/>
            <a:ext cx="1241579" cy="1399571"/>
          </a:xfrm>
          <a:custGeom>
            <a:avLst/>
            <a:gdLst>
              <a:gd name="T0" fmla="*/ 1460 w 2920"/>
              <a:gd name="T1" fmla="*/ 2530 h 2530"/>
              <a:gd name="T2" fmla="*/ 0 w 2920"/>
              <a:gd name="T3" fmla="*/ 0 h 2530"/>
              <a:gd name="T4" fmla="*/ 2920 w 2920"/>
              <a:gd name="T5" fmla="*/ 0 h 2530"/>
              <a:gd name="T6" fmla="*/ 1460 w 2920"/>
              <a:gd name="T7" fmla="*/ 2530 h 2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0" h="2530">
                <a:moveTo>
                  <a:pt x="1460" y="2530"/>
                </a:moveTo>
                <a:cubicBezTo>
                  <a:pt x="557" y="2008"/>
                  <a:pt x="0" y="1044"/>
                  <a:pt x="0" y="0"/>
                </a:cubicBezTo>
                <a:lnTo>
                  <a:pt x="2920" y="0"/>
                </a:lnTo>
                <a:lnTo>
                  <a:pt x="1460" y="25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="" xmlns:a16="http://schemas.microsoft.com/office/drawing/2014/main" id="{F5020002-DFEA-4B9C-A009-459FEF16286A}"/>
              </a:ext>
            </a:extLst>
          </p:cNvPr>
          <p:cNvSpPr>
            <a:spLocks/>
          </p:cNvSpPr>
          <p:nvPr/>
        </p:nvSpPr>
        <p:spPr bwMode="auto">
          <a:xfrm>
            <a:off x="4433749" y="2153560"/>
            <a:ext cx="1999835" cy="1335022"/>
          </a:xfrm>
          <a:custGeom>
            <a:avLst/>
            <a:gdLst>
              <a:gd name="T0" fmla="*/ 0 w 2920"/>
              <a:gd name="T1" fmla="*/ 2529 h 2529"/>
              <a:gd name="T2" fmla="*/ 1460 w 2920"/>
              <a:gd name="T3" fmla="*/ 0 h 2529"/>
              <a:gd name="T4" fmla="*/ 2920 w 2920"/>
              <a:gd name="T5" fmla="*/ 2529 h 2529"/>
              <a:gd name="T6" fmla="*/ 0 w 2920"/>
              <a:gd name="T7" fmla="*/ 2529 h 2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0" h="2529">
                <a:moveTo>
                  <a:pt x="0" y="2529"/>
                </a:moveTo>
                <a:cubicBezTo>
                  <a:pt x="0" y="1486"/>
                  <a:pt x="557" y="522"/>
                  <a:pt x="1460" y="0"/>
                </a:cubicBezTo>
                <a:lnTo>
                  <a:pt x="2920" y="2529"/>
                </a:lnTo>
                <a:lnTo>
                  <a:pt x="0" y="2529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Freeform 10">
            <a:extLst>
              <a:ext uri="{FF2B5EF4-FFF2-40B4-BE49-F238E27FC236}">
                <a16:creationId xmlns="" xmlns:a16="http://schemas.microsoft.com/office/drawing/2014/main" id="{3DF6ED18-E36F-4D55-BF6B-3A1AF67AF985}"/>
              </a:ext>
            </a:extLst>
          </p:cNvPr>
          <p:cNvSpPr>
            <a:spLocks/>
          </p:cNvSpPr>
          <p:nvPr/>
        </p:nvSpPr>
        <p:spPr bwMode="auto">
          <a:xfrm rot="393720">
            <a:off x="5378454" y="1854527"/>
            <a:ext cx="1458985" cy="1409872"/>
          </a:xfrm>
          <a:custGeom>
            <a:avLst/>
            <a:gdLst>
              <a:gd name="T0" fmla="*/ 0 w 2921"/>
              <a:gd name="T1" fmla="*/ 522 h 3051"/>
              <a:gd name="T2" fmla="*/ 2921 w 2921"/>
              <a:gd name="T3" fmla="*/ 522 h 3051"/>
              <a:gd name="T4" fmla="*/ 1460 w 2921"/>
              <a:gd name="T5" fmla="*/ 3051 h 3051"/>
              <a:gd name="T6" fmla="*/ 0 w 2921"/>
              <a:gd name="T7" fmla="*/ 522 h 3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1" h="3051">
                <a:moveTo>
                  <a:pt x="0" y="522"/>
                </a:moveTo>
                <a:cubicBezTo>
                  <a:pt x="904" y="0"/>
                  <a:pt x="2017" y="0"/>
                  <a:pt x="2921" y="522"/>
                </a:cubicBezTo>
                <a:lnTo>
                  <a:pt x="1460" y="3051"/>
                </a:lnTo>
                <a:lnTo>
                  <a:pt x="0" y="522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A6E1278B-6578-430F-97A2-0DBBECDAC221}"/>
              </a:ext>
            </a:extLst>
          </p:cNvPr>
          <p:cNvCxnSpPr>
            <a:cxnSpLocks/>
          </p:cNvCxnSpPr>
          <p:nvPr/>
        </p:nvCxnSpPr>
        <p:spPr>
          <a:xfrm flipH="1" flipV="1">
            <a:off x="4810101" y="1486356"/>
            <a:ext cx="1516976" cy="1514866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0AAE1494-D73D-420E-8E86-472A734A0A4F}"/>
              </a:ext>
            </a:extLst>
          </p:cNvPr>
          <p:cNvCxnSpPr>
            <a:cxnSpLocks/>
          </p:cNvCxnSpPr>
          <p:nvPr/>
        </p:nvCxnSpPr>
        <p:spPr>
          <a:xfrm flipV="1">
            <a:off x="6167061" y="1486356"/>
            <a:ext cx="1247391" cy="2097570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75570ED0-A04E-42D7-932A-6347F625DF5E}"/>
              </a:ext>
            </a:extLst>
          </p:cNvPr>
          <p:cNvCxnSpPr>
            <a:cxnSpLocks/>
          </p:cNvCxnSpPr>
          <p:nvPr/>
        </p:nvCxnSpPr>
        <p:spPr>
          <a:xfrm flipH="1">
            <a:off x="4810102" y="3488584"/>
            <a:ext cx="1126961" cy="1958685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BF044048-6B25-4EFE-8ACE-9CE1110164E0}"/>
              </a:ext>
            </a:extLst>
          </p:cNvPr>
          <p:cNvCxnSpPr>
            <a:cxnSpLocks/>
          </p:cNvCxnSpPr>
          <p:nvPr/>
        </p:nvCxnSpPr>
        <p:spPr>
          <a:xfrm>
            <a:off x="6327077" y="3826843"/>
            <a:ext cx="1127379" cy="1957033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3D4B97FF-350C-42AD-95A3-3ABD3BA4FFCD}"/>
              </a:ext>
            </a:extLst>
          </p:cNvPr>
          <p:cNvCxnSpPr>
            <a:cxnSpLocks/>
          </p:cNvCxnSpPr>
          <p:nvPr/>
        </p:nvCxnSpPr>
        <p:spPr>
          <a:xfrm flipH="1">
            <a:off x="3984804" y="3566308"/>
            <a:ext cx="1952259" cy="0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="" xmlns:a16="http://schemas.microsoft.com/office/drawing/2014/main" id="{4405ED4A-876A-4F0B-AE63-3F45AFF66BDA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6335312" y="3831789"/>
            <a:ext cx="1953387" cy="0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: Rounded Corners 74">
            <a:extLst>
              <a:ext uri="{FF2B5EF4-FFF2-40B4-BE49-F238E27FC236}">
                <a16:creationId xmlns="" xmlns:a16="http://schemas.microsoft.com/office/drawing/2014/main" id="{6C630C78-1270-41AA-B728-22243AE55FB5}"/>
              </a:ext>
            </a:extLst>
          </p:cNvPr>
          <p:cNvSpPr/>
          <p:nvPr/>
        </p:nvSpPr>
        <p:spPr>
          <a:xfrm>
            <a:off x="375345" y="163338"/>
            <a:ext cx="4998237" cy="164632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2000" b="1" dirty="0">
                <a:solidFill>
                  <a:schemeClr val="bg2">
                    <a:lumMod val="10000"/>
                  </a:schemeClr>
                </a:solidFill>
              </a:rPr>
              <a:t>давлат ва жамоат бошқарувида кадрларни </a:t>
            </a:r>
            <a:r>
              <a:rPr lang="uz-Cyrl-UZ" sz="2000" b="1" dirty="0" smtClean="0">
                <a:solidFill>
                  <a:schemeClr val="bg2">
                    <a:lumMod val="10000"/>
                  </a:schemeClr>
                </a:solidFill>
              </a:rPr>
              <a:t>жойлаштириш, мол-мулк </a:t>
            </a:r>
            <a:r>
              <a:rPr lang="uz-Cyrl-UZ" sz="2000" b="1" dirty="0">
                <a:solidFill>
                  <a:schemeClr val="bg2">
                    <a:lumMod val="10000"/>
                  </a:schemeClr>
                </a:solidFill>
              </a:rPr>
              <a:t>ва маблағ билан боғлиқ муносабатлар ўрнатишда манфаатлар тўқнашувига йўл </a:t>
            </a:r>
            <a:r>
              <a:rPr lang="uz-Cyrl-UZ" sz="2000" b="1" dirty="0" smtClean="0">
                <a:solidFill>
                  <a:schemeClr val="bg2">
                    <a:lumMod val="10000"/>
                  </a:schemeClr>
                </a:solidFill>
              </a:rPr>
              <a:t>қўйиш   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="" xmlns:a16="http://schemas.microsoft.com/office/drawing/2014/main" id="{E0F841F1-9768-4011-B91D-A57241085187}"/>
              </a:ext>
            </a:extLst>
          </p:cNvPr>
          <p:cNvSpPr/>
          <p:nvPr/>
        </p:nvSpPr>
        <p:spPr>
          <a:xfrm>
            <a:off x="7058391" y="163338"/>
            <a:ext cx="4775468" cy="164632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uz-Cyrl-UZ" sz="2000" b="1" dirty="0">
                <a:solidFill>
                  <a:schemeClr val="bg2">
                    <a:lumMod val="10000"/>
                  </a:schemeClr>
                </a:solidFill>
              </a:rPr>
              <a:t>ҳаётни </a:t>
            </a:r>
            <a:r>
              <a:rPr lang="uz-Cyrl-UZ" sz="2000" b="1" dirty="0" smtClean="0">
                <a:solidFill>
                  <a:schemeClr val="bg2">
                    <a:lumMod val="10000"/>
                  </a:schemeClr>
                </a:solidFill>
              </a:rPr>
              <a:t>маъмурий  ва бюрократик йўл  билан бошқаришга </a:t>
            </a:r>
            <a:r>
              <a:rPr lang="uz-Cyrl-UZ" sz="2000" b="1" dirty="0">
                <a:solidFill>
                  <a:schemeClr val="bg2">
                    <a:lumMod val="10000"/>
                  </a:schemeClr>
                </a:solidFill>
              </a:rPr>
              <a:t>интилган </a:t>
            </a:r>
            <a:r>
              <a:rPr lang="uz-Cyrl-UZ" sz="2000" b="1" dirty="0" smtClean="0">
                <a:solidFill>
                  <a:schemeClr val="bg2">
                    <a:lumMod val="10000"/>
                  </a:schemeClr>
                </a:solidFill>
              </a:rPr>
              <a:t>ҳокимият бошқаруви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="" xmlns:a16="http://schemas.microsoft.com/office/drawing/2014/main" id="{6F16C335-C9F2-43FA-99F7-C52555175F59}"/>
              </a:ext>
            </a:extLst>
          </p:cNvPr>
          <p:cNvSpPr/>
          <p:nvPr/>
        </p:nvSpPr>
        <p:spPr>
          <a:xfrm>
            <a:off x="438421" y="2001002"/>
            <a:ext cx="3725788" cy="240850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err="1">
                <a:solidFill>
                  <a:srgbClr val="002060"/>
                </a:solidFill>
              </a:rPr>
              <a:t>аҳолининг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ҳуқуқий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билими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маданият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даражаси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маънавияти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уюшқоқлиги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ва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жамоат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фаоллиги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пастлиги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="" xmlns:a16="http://schemas.microsoft.com/office/drawing/2014/main" id="{1FEA0388-D74A-4C7B-A5BF-B32E2CFB9614}"/>
              </a:ext>
            </a:extLst>
          </p:cNvPr>
          <p:cNvSpPr/>
          <p:nvPr/>
        </p:nvSpPr>
        <p:spPr>
          <a:xfrm>
            <a:off x="7900699" y="1993908"/>
            <a:ext cx="4044560" cy="253435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z-Cyrl-UZ" sz="2000" b="1" dirty="0">
                <a:solidFill>
                  <a:srgbClr val="002060"/>
                </a:solidFill>
              </a:rPr>
              <a:t>йирик маблағ эвазига ишбилармонлар  ўз даромадини кўпайтириши ва алоҳида имтиёзга эга бўлиш учун ҳукумат амалдорини пора эвазига сотиб олиши ёки  бўйсундириши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="" xmlns:a16="http://schemas.microsoft.com/office/drawing/2014/main" id="{E775B3D7-F985-4C2A-880A-412C6202ACAF}"/>
              </a:ext>
            </a:extLst>
          </p:cNvPr>
          <p:cNvSpPr/>
          <p:nvPr/>
        </p:nvSpPr>
        <p:spPr>
          <a:xfrm>
            <a:off x="435429" y="4678178"/>
            <a:ext cx="4611099" cy="15961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z-Cyrl-UZ" sz="2000" b="1" dirty="0">
                <a:solidFill>
                  <a:srgbClr val="002060"/>
                </a:solidFill>
              </a:rPr>
              <a:t>ваколатли ва ҳокимияти бор  шахсларнинг шахсий манфаатини устун қўйиши, ўзбошимчалик, ҳисобдорсизлик, ошкорасизликка йўл </a:t>
            </a:r>
            <a:r>
              <a:rPr lang="uz-Cyrl-UZ" sz="2000" b="1" dirty="0" smtClean="0">
                <a:solidFill>
                  <a:srgbClr val="002060"/>
                </a:solidFill>
              </a:rPr>
              <a:t>қўйиши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="" xmlns:a16="http://schemas.microsoft.com/office/drawing/2014/main" id="{452E1938-49E2-4838-8325-941550F29386}"/>
              </a:ext>
            </a:extLst>
          </p:cNvPr>
          <p:cNvSpPr/>
          <p:nvPr/>
        </p:nvSpPr>
        <p:spPr>
          <a:xfrm>
            <a:off x="7145475" y="4687919"/>
            <a:ext cx="4688384" cy="158644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z-Cyrl-UZ" sz="2000" b="1" dirty="0">
                <a:solidFill>
                  <a:srgbClr val="002060"/>
                </a:solidFill>
              </a:rPr>
              <a:t>Қонунлар сифатли ва мукаммал бўлмагани сабабли қонун ишламаслиги оқибатида айрим уддабуронлар бундан усталик билан фойдаланиши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437058D0-8AC4-42CF-97F9-AB0FBF593084}"/>
              </a:ext>
            </a:extLst>
          </p:cNvPr>
          <p:cNvSpPr/>
          <p:nvPr/>
        </p:nvSpPr>
        <p:spPr>
          <a:xfrm>
            <a:off x="4589961" y="2073513"/>
            <a:ext cx="2851551" cy="3027967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sz="105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1050" noProof="1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E3A3D5-676A-4EBB-A53D-FA7C890C2FF9}"/>
              </a:ext>
            </a:extLst>
          </p:cNvPr>
          <p:cNvSpPr txBox="1"/>
          <p:nvPr/>
        </p:nvSpPr>
        <p:spPr>
          <a:xfrm>
            <a:off x="4302588" y="1935169"/>
            <a:ext cx="394660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 anchor="ctr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6</a:t>
            </a: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C297003A-38F9-49A9-9CE0-CA1D74CFF3A1}"/>
              </a:ext>
            </a:extLst>
          </p:cNvPr>
          <p:cNvSpPr txBox="1"/>
          <p:nvPr/>
        </p:nvSpPr>
        <p:spPr>
          <a:xfrm>
            <a:off x="6236943" y="1187443"/>
            <a:ext cx="394660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 anchor="ctr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</a:t>
            </a: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C809236B-BEC0-4B4A-87BC-B1CD33DFAED8}"/>
              </a:ext>
            </a:extLst>
          </p:cNvPr>
          <p:cNvSpPr txBox="1"/>
          <p:nvPr/>
        </p:nvSpPr>
        <p:spPr>
          <a:xfrm>
            <a:off x="7447595" y="2144179"/>
            <a:ext cx="39466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 anchor="ctr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</a:t>
            </a: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6C3954AC-E767-4B33-98FE-FBB5CCBA36C7}"/>
              </a:ext>
            </a:extLst>
          </p:cNvPr>
          <p:cNvSpPr txBox="1"/>
          <p:nvPr/>
        </p:nvSpPr>
        <p:spPr>
          <a:xfrm>
            <a:off x="7674340" y="4093456"/>
            <a:ext cx="39466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 anchor="ctr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3</a:t>
            </a: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="" xmlns:a16="http://schemas.microsoft.com/office/drawing/2014/main" id="{4B0D4DE4-E1D6-4890-BA35-2C73D74B3DC7}"/>
              </a:ext>
            </a:extLst>
          </p:cNvPr>
          <p:cNvSpPr txBox="1"/>
          <p:nvPr/>
        </p:nvSpPr>
        <p:spPr>
          <a:xfrm>
            <a:off x="5303140" y="5271540"/>
            <a:ext cx="39466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 anchor="ctr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4</a:t>
            </a: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3B5B9ABE-39F5-4ACE-91C5-871CA48B32A4}"/>
              </a:ext>
            </a:extLst>
          </p:cNvPr>
          <p:cNvSpPr txBox="1"/>
          <p:nvPr/>
        </p:nvSpPr>
        <p:spPr>
          <a:xfrm>
            <a:off x="3894669" y="4009991"/>
            <a:ext cx="539081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5</a:t>
            </a: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9960" y="2554518"/>
            <a:ext cx="2779891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uz-Cyrl-UZ" sz="2600" b="1" dirty="0"/>
              <a:t>Коррупциянинг келиб чиқиш сабаблари </a:t>
            </a:r>
            <a:endParaRPr lang="uz-Cyrl-UZ" sz="2600" b="1" dirty="0" smtClean="0"/>
          </a:p>
          <a:p>
            <a:pPr algn="ctr">
              <a:defRPr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3" y="6274365"/>
            <a:ext cx="121935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01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Прямая соединительная линия 29"/>
          <p:cNvCxnSpPr/>
          <p:nvPr/>
        </p:nvCxnSpPr>
        <p:spPr>
          <a:xfrm flipV="1">
            <a:off x="655635" y="0"/>
            <a:ext cx="0" cy="6858000"/>
          </a:xfrm>
          <a:prstGeom prst="line">
            <a:avLst/>
          </a:prstGeom>
          <a:ln w="304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71181"/>
            <a:ext cx="12192000" cy="1414469"/>
          </a:xfrm>
          <a:prstGeom prst="rect">
            <a:avLst/>
          </a:prstGeom>
        </p:spPr>
      </p:pic>
      <p:grpSp>
        <p:nvGrpSpPr>
          <p:cNvPr id="71" name="Группа 70"/>
          <p:cNvGrpSpPr/>
          <p:nvPr/>
        </p:nvGrpSpPr>
        <p:grpSpPr>
          <a:xfrm>
            <a:off x="885373" y="594268"/>
            <a:ext cx="10464800" cy="2609917"/>
            <a:chOff x="14276376" y="2681187"/>
            <a:chExt cx="39431992" cy="1174008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61189AE0-10D8-4336-BEF5-0D89D5B9B3D7}"/>
                </a:ext>
              </a:extLst>
            </p:cNvPr>
            <p:cNvSpPr/>
            <p:nvPr/>
          </p:nvSpPr>
          <p:spPr>
            <a:xfrm>
              <a:off x="15878480" y="3682138"/>
              <a:ext cx="37829888" cy="173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uz-Cyrl-UZ" sz="1900" dirty="0">
                <a:solidFill>
                  <a:srgbClr val="002060"/>
                </a:solidFill>
                <a:latin typeface="Bahnschrift SemiBold SemiConden" panose="020B0502040204020203" pitchFamily="34" charset="0"/>
              </a:endParaRPr>
            </a:p>
          </p:txBody>
        </p:sp>
        <p:cxnSp>
          <p:nvCxnSpPr>
            <p:cNvPr id="50" name="Прямая соединительная линия 49">
              <a:extLst>
                <a:ext uri="{FF2B5EF4-FFF2-40B4-BE49-F238E27FC236}">
                  <a16:creationId xmlns="" xmlns:a16="http://schemas.microsoft.com/office/drawing/2014/main" id="{48D51ED4-4CF0-4523-97AC-EF908C7E5C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276376" y="2681187"/>
              <a:ext cx="31968025" cy="18338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546597" y="1593378"/>
            <a:ext cx="218079" cy="2180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799" tIns="10900" rIns="21799" bIns="10900"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87853" y="87092"/>
            <a:ext cx="10262319" cy="46166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uz-Cyrl-UZ" sz="2400" b="1" i="1" dirty="0" smtClean="0">
                <a:solidFill>
                  <a:srgbClr val="7030A0"/>
                </a:solidFill>
                <a:ea typeface="Calibri"/>
                <a:cs typeface="Times New Roman"/>
              </a:rPr>
              <a:t>   КОРРУПЦИЯГА ҚАРШИ КУРАШИШ АСОСЛАРИ</a:t>
            </a:r>
            <a:endParaRPr lang="en-US" sz="2400" b="1" i="1" cap="small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7136" y="682545"/>
            <a:ext cx="10555265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 algn="just"/>
            <a:r>
              <a:rPr lang="ru-RU" b="1" dirty="0"/>
              <a:t>2003 </a:t>
            </a:r>
            <a:r>
              <a:rPr lang="ru-RU" b="1" dirty="0" err="1"/>
              <a:t>йил</a:t>
            </a:r>
            <a:r>
              <a:rPr lang="ru-RU" b="1" dirty="0"/>
              <a:t> 31 </a:t>
            </a:r>
            <a:r>
              <a:rPr lang="ru-RU" b="1" dirty="0" err="1"/>
              <a:t>октябрда</a:t>
            </a:r>
            <a:r>
              <a:rPr lang="ru-RU" b="1" dirty="0"/>
              <a:t> </a:t>
            </a:r>
            <a:r>
              <a:rPr lang="ru-RU" b="1" dirty="0" err="1"/>
              <a:t>қабул</a:t>
            </a:r>
            <a:r>
              <a:rPr lang="ru-RU" b="1" dirty="0"/>
              <a:t> </a:t>
            </a:r>
            <a:r>
              <a:rPr lang="ru-RU" b="1" dirty="0" err="1"/>
              <a:t>қилинган</a:t>
            </a:r>
            <a:r>
              <a:rPr lang="ru-RU" b="1" dirty="0"/>
              <a:t> </a:t>
            </a:r>
            <a:r>
              <a:rPr lang="ru-RU" b="1" dirty="0" err="1" smtClean="0"/>
              <a:t>БМТнинг</a:t>
            </a:r>
            <a:r>
              <a:rPr lang="ru-RU" b="1" dirty="0" smtClean="0"/>
              <a:t> </a:t>
            </a:r>
            <a:r>
              <a:rPr lang="ru-RU" b="1" dirty="0" err="1"/>
              <a:t>Коррупцияга</a:t>
            </a:r>
            <a:r>
              <a:rPr lang="ru-RU" b="1" dirty="0"/>
              <a:t> </a:t>
            </a:r>
            <a:r>
              <a:rPr lang="ru-RU" b="1" dirty="0" err="1"/>
              <a:t>қарши</a:t>
            </a:r>
            <a:r>
              <a:rPr lang="ru-RU" b="1" dirty="0"/>
              <a:t> </a:t>
            </a:r>
            <a:r>
              <a:rPr lang="ru-RU" b="1" dirty="0" err="1" smtClean="0"/>
              <a:t>Конвенцияси</a:t>
            </a:r>
            <a:r>
              <a:rPr lang="ru-RU" b="1" dirty="0" smtClean="0"/>
              <a:t>,</a:t>
            </a:r>
            <a:endParaRPr lang="ru-RU" b="1" dirty="0"/>
          </a:p>
          <a:p>
            <a:pPr algn="just"/>
            <a:r>
              <a:rPr lang="ru-RU" b="1" dirty="0"/>
              <a:t>2008 </a:t>
            </a:r>
            <a:r>
              <a:rPr lang="ru-RU" b="1" dirty="0" err="1"/>
              <a:t>йилда</a:t>
            </a:r>
            <a:r>
              <a:rPr lang="ru-RU" b="1" dirty="0"/>
              <a:t> </a:t>
            </a:r>
            <a:r>
              <a:rPr lang="ru-RU" b="1" dirty="0" err="1"/>
              <a:t>Бирлашган</a:t>
            </a:r>
            <a:r>
              <a:rPr lang="ru-RU" b="1" dirty="0"/>
              <a:t> </a:t>
            </a:r>
            <a:r>
              <a:rPr lang="ru-RU" b="1" dirty="0" err="1"/>
              <a:t>Миллатлар</a:t>
            </a:r>
            <a:r>
              <a:rPr lang="ru-RU" b="1" dirty="0"/>
              <a:t> </a:t>
            </a:r>
            <a:r>
              <a:rPr lang="ru-RU" b="1" dirty="0" err="1"/>
              <a:t>Ташкилотининг</a:t>
            </a:r>
            <a:r>
              <a:rPr lang="ru-RU" b="1" dirty="0"/>
              <a:t> </a:t>
            </a:r>
            <a:r>
              <a:rPr lang="ru-RU" b="1" dirty="0" err="1"/>
              <a:t>Коррупцияга</a:t>
            </a:r>
            <a:r>
              <a:rPr lang="ru-RU" b="1" dirty="0"/>
              <a:t> </a:t>
            </a:r>
            <a:r>
              <a:rPr lang="ru-RU" b="1" dirty="0" err="1"/>
              <a:t>қарши</a:t>
            </a:r>
            <a:r>
              <a:rPr lang="ru-RU" b="1" dirty="0"/>
              <a:t> </a:t>
            </a:r>
            <a:r>
              <a:rPr lang="ru-RU" b="1" dirty="0" err="1"/>
              <a:t>Конвенцияси</a:t>
            </a:r>
            <a:r>
              <a:rPr lang="ru-RU" b="1" dirty="0"/>
              <a:t>, </a:t>
            </a:r>
            <a:endParaRPr lang="ru-RU" b="1" dirty="0" smtClean="0"/>
          </a:p>
          <a:p>
            <a:pPr algn="just"/>
            <a:r>
              <a:rPr lang="ru-RU" b="1" dirty="0" smtClean="0"/>
              <a:t>2010 </a:t>
            </a:r>
            <a:r>
              <a:rPr lang="ru-RU" b="1" dirty="0" err="1"/>
              <a:t>йилда</a:t>
            </a:r>
            <a:r>
              <a:rPr lang="ru-RU" b="1" dirty="0"/>
              <a:t> </a:t>
            </a:r>
            <a:r>
              <a:rPr lang="ru-RU" b="1" dirty="0" err="1"/>
              <a:t>Иқтисодий</a:t>
            </a:r>
            <a:r>
              <a:rPr lang="ru-RU" b="1" dirty="0"/>
              <a:t> </a:t>
            </a:r>
            <a:r>
              <a:rPr lang="ru-RU" b="1" dirty="0" err="1"/>
              <a:t>ҳамкорлик</a:t>
            </a:r>
            <a:r>
              <a:rPr lang="ru-RU" b="1" dirty="0"/>
              <a:t> </a:t>
            </a:r>
            <a:r>
              <a:rPr lang="ru-RU" b="1" dirty="0" err="1"/>
              <a:t>ва</a:t>
            </a:r>
            <a:r>
              <a:rPr lang="ru-RU" b="1" dirty="0"/>
              <a:t> </a:t>
            </a:r>
            <a:r>
              <a:rPr lang="ru-RU" b="1" dirty="0" err="1"/>
              <a:t>тараққиёт</a:t>
            </a:r>
            <a:r>
              <a:rPr lang="ru-RU" b="1" dirty="0"/>
              <a:t> </a:t>
            </a:r>
            <a:r>
              <a:rPr lang="ru-RU" b="1" dirty="0" err="1"/>
              <a:t>ташкилоти</a:t>
            </a:r>
            <a:r>
              <a:rPr lang="ru-RU" b="1" dirty="0"/>
              <a:t> </a:t>
            </a:r>
            <a:r>
              <a:rPr lang="ru-RU" b="1" dirty="0" err="1"/>
              <a:t>доирасида</a:t>
            </a:r>
            <a:r>
              <a:rPr lang="ru-RU" b="1" dirty="0"/>
              <a:t> </a:t>
            </a:r>
            <a:r>
              <a:rPr lang="ru-RU" b="1" dirty="0" err="1"/>
              <a:t>қабул</a:t>
            </a:r>
            <a:r>
              <a:rPr lang="ru-RU" b="1" dirty="0"/>
              <a:t> </a:t>
            </a:r>
            <a:r>
              <a:rPr lang="ru-RU" b="1" dirty="0" err="1"/>
              <a:t>қилинган</a:t>
            </a:r>
            <a:r>
              <a:rPr lang="ru-RU" b="1" dirty="0"/>
              <a:t> </a:t>
            </a:r>
            <a:r>
              <a:rPr lang="ru-RU" b="1" dirty="0" err="1"/>
              <a:t>Коррупцияга</a:t>
            </a:r>
            <a:r>
              <a:rPr lang="ru-RU" b="1" dirty="0"/>
              <a:t> </a:t>
            </a:r>
            <a:r>
              <a:rPr lang="ru-RU" b="1" dirty="0" err="1"/>
              <a:t>қарши</a:t>
            </a:r>
            <a:r>
              <a:rPr lang="ru-RU" b="1" dirty="0"/>
              <a:t> </a:t>
            </a:r>
            <a:r>
              <a:rPr lang="ru-RU" b="1" dirty="0" err="1"/>
              <a:t>кураш</a:t>
            </a:r>
            <a:r>
              <a:rPr lang="ru-RU" b="1" dirty="0"/>
              <a:t> </a:t>
            </a:r>
            <a:r>
              <a:rPr lang="ru-RU" b="1" dirty="0" err="1"/>
              <a:t>бўйича</a:t>
            </a:r>
            <a:r>
              <a:rPr lang="ru-RU" b="1" dirty="0"/>
              <a:t> </a:t>
            </a:r>
            <a:r>
              <a:rPr lang="ru-RU" b="1" dirty="0" err="1"/>
              <a:t>Истанбул</a:t>
            </a:r>
            <a:r>
              <a:rPr lang="ru-RU" b="1" dirty="0"/>
              <a:t> </a:t>
            </a:r>
            <a:r>
              <a:rPr lang="ru-RU" b="1" dirty="0" err="1"/>
              <a:t>Ҳаракат</a:t>
            </a:r>
            <a:r>
              <a:rPr lang="ru-RU" b="1" dirty="0"/>
              <a:t> </a:t>
            </a:r>
            <a:r>
              <a:rPr lang="ru-RU" b="1" dirty="0" err="1" smtClean="0"/>
              <a:t>режаси</a:t>
            </a:r>
            <a:r>
              <a:rPr lang="ru-RU" b="1" dirty="0" smtClean="0"/>
              <a:t> </a:t>
            </a:r>
            <a:r>
              <a:rPr lang="ru-RU" b="1" dirty="0"/>
              <a:t>ратификация </a:t>
            </a:r>
            <a:r>
              <a:rPr lang="ru-RU" b="1" dirty="0" err="1" smtClean="0"/>
              <a:t>қилинган</a:t>
            </a:r>
            <a:endParaRPr lang="ru-RU" b="1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233084" y="1130036"/>
            <a:ext cx="808236" cy="4846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8023" y="1934687"/>
            <a:ext cx="10574376" cy="646331"/>
          </a:xfrm>
          <a:prstGeom prst="rect">
            <a:avLst/>
          </a:prstGeom>
          <a:solidFill>
            <a:srgbClr val="92D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/>
            <a:r>
              <a:rPr lang="uz-Cyrl-UZ" b="1" dirty="0" smtClean="0"/>
              <a:t>2017 йил 3 январда Ўзбекистон Республикасининг “Коррупцияга </a:t>
            </a:r>
            <a:r>
              <a:rPr lang="uz-Cyrl-UZ" b="1" dirty="0"/>
              <a:t>қарши курашиш </a:t>
            </a:r>
            <a:r>
              <a:rPr lang="uz-Cyrl-UZ" b="1" dirty="0" smtClean="0"/>
              <a:t>тўғрисида”ги </a:t>
            </a:r>
            <a:br>
              <a:rPr lang="uz-Cyrl-UZ" b="1" dirty="0" smtClean="0"/>
            </a:br>
            <a:r>
              <a:rPr lang="uz-Cyrl-UZ" b="1" dirty="0" smtClean="0"/>
              <a:t>419-сонли Қонуни қабул қилинди (34-моддадан иборат)  </a:t>
            </a:r>
            <a:endParaRPr lang="ru-RU" b="1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233084" y="2098642"/>
            <a:ext cx="808236" cy="484632"/>
          </a:xfrm>
          <a:prstGeom prst="rightArrow">
            <a:avLst/>
          </a:prstGeom>
          <a:solidFill>
            <a:srgbClr val="92D050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27135" y="2598949"/>
            <a:ext cx="10555263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/>
            <a:r>
              <a:rPr lang="uz-Cyrl-UZ" b="1" dirty="0" smtClean="0"/>
              <a:t>2020 йил 29 июнда Ўзбекистон Республикаси Президентининг “Ўзбекистон Республикаси Коррупцияга қарши курашиш агентлиги фаолиятини ташкил этиш тўғрисида”ги ПҚ-4761-сонли Қарори қабул қилинди         </a:t>
            </a:r>
            <a:endParaRPr lang="ru-RU" b="1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233084" y="2744518"/>
            <a:ext cx="800982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1016004" y="3413446"/>
            <a:ext cx="10566395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/>
            <a:r>
              <a:rPr lang="uz-Cyrl-UZ" b="1" dirty="0" smtClean="0"/>
              <a:t>2021 йил 6 июлда Ўзбекистон Республикаси Президентининг “Коррупцияга қарши муросасиз муносабатда бўлиш муҳитини яратиш, давлат ва жамият бошқарувида коррупциявий омилларни кескин камайтириш ва бунда жамоатчилик иштирокини кенгайтириш чора-тадбирлари тўғрисида”ги ПФ-6257-сонли Фармони қабул қилинди.</a:t>
            </a:r>
            <a:endParaRPr lang="ru-RU" b="1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197226" y="3695188"/>
            <a:ext cx="808242" cy="4846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27530" y="4608710"/>
            <a:ext cx="10554871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/>
            <a:r>
              <a:rPr lang="uz-Cyrl-UZ" b="1" dirty="0" smtClean="0"/>
              <a:t>2021 йил 6 июлда</a:t>
            </a:r>
            <a:r>
              <a:rPr lang="uz-Cyrl-UZ" b="1" dirty="0"/>
              <a:t> Ўзбекистон Республикаси Президентининг</a:t>
            </a:r>
            <a:r>
              <a:rPr lang="uz-Cyrl-UZ" b="1" dirty="0" smtClean="0"/>
              <a:t> “Коррупцияга қарши курашиш фаолиятини самарали ташкил этишга доир қўшимча чора-тадбирлар тўғрисида”ги ПҚ-5177-сонли Қарори қабул қилинди.</a:t>
            </a:r>
            <a:r>
              <a:rPr lang="uz-Cyrl-UZ" b="1" dirty="0"/>
              <a:t> </a:t>
            </a:r>
            <a:endParaRPr lang="ru-RU" b="1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215155" y="4805512"/>
            <a:ext cx="800988" cy="484632"/>
          </a:xfrm>
          <a:prstGeom prst="rightArrow">
            <a:avLst/>
          </a:prstGeom>
          <a:solidFill>
            <a:schemeClr val="bg2">
              <a:lumMod val="9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215155" y="5712640"/>
            <a:ext cx="80824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45068" y="5564488"/>
            <a:ext cx="10537333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/>
            <a:r>
              <a:rPr lang="uz-Cyrl-UZ" b="1" dirty="0" smtClean="0"/>
              <a:t>2022</a:t>
            </a:r>
            <a:r>
              <a:rPr lang="uz-Cyrl-UZ" dirty="0" smtClean="0"/>
              <a:t> </a:t>
            </a:r>
            <a:r>
              <a:rPr lang="uz-Cyrl-UZ" b="1" dirty="0" smtClean="0"/>
              <a:t>йил 12 январда Ўзбекистон Республикаси Президентининг “Коррупцияга қарши курашиш ишларининг самарадорлигини рейтинг баҳолаш тизимини жорий этиш чора-тадбирлари тўғрисида”ги ПФ-81-сонли Фармони қабул қилинди.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43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2"/>
          <p:cNvSpPr/>
          <p:nvPr/>
        </p:nvSpPr>
        <p:spPr bwMode="auto">
          <a:xfrm>
            <a:off x="0" y="1419527"/>
            <a:ext cx="3661246" cy="3478441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2060"/>
            </a:soli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 smtClean="0"/>
              <a:t>КОРРУПЦИЯГА ҚАРШИ КУРАШИШНИНГ АСОСИЙ ПРИНЦИПЛАРИ</a:t>
            </a:r>
            <a:endParaRPr lang="zh-CN" altLang="en-US" sz="2200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7" name="弧形 4"/>
          <p:cNvSpPr/>
          <p:nvPr/>
        </p:nvSpPr>
        <p:spPr>
          <a:xfrm rot="5400000">
            <a:off x="-553524" y="1144124"/>
            <a:ext cx="4224469" cy="4224469"/>
          </a:xfrm>
          <a:prstGeom prst="arc">
            <a:avLst>
              <a:gd name="adj1" fmla="val 11058240"/>
              <a:gd name="adj2" fmla="val 1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2" name="圆角矩形 9"/>
          <p:cNvSpPr/>
          <p:nvPr/>
        </p:nvSpPr>
        <p:spPr bwMode="auto">
          <a:xfrm flipH="1">
            <a:off x="4107543" y="181099"/>
            <a:ext cx="5341256" cy="81716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chemeClr val="dk1"/>
                </a:solidFill>
              </a:rPr>
              <a:t>қ о н у н и й л и к</a:t>
            </a:r>
            <a:endParaRPr lang="zh-CN" altLang="en-US" sz="2200" b="1" dirty="0">
              <a:solidFill>
                <a:schemeClr val="dk1"/>
              </a:solidFill>
              <a:sym typeface="+mn-lt"/>
            </a:endParaRPr>
          </a:p>
        </p:txBody>
      </p:sp>
      <p:sp>
        <p:nvSpPr>
          <p:cNvPr id="15" name="圆角矩形 12"/>
          <p:cNvSpPr/>
          <p:nvPr/>
        </p:nvSpPr>
        <p:spPr bwMode="auto">
          <a:xfrm flipH="1">
            <a:off x="4482641" y="1010945"/>
            <a:ext cx="6184504" cy="817165"/>
          </a:xfrm>
          <a:prstGeom prst="roundRect">
            <a:avLst>
              <a:gd name="adj" fmla="val 50000"/>
            </a:avLst>
          </a:prstGeom>
          <a:ln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 err="1" smtClean="0"/>
              <a:t>фуқаролар</a:t>
            </a:r>
            <a:r>
              <a:rPr lang="ru-RU" sz="2200" b="1" dirty="0" smtClean="0"/>
              <a:t> </a:t>
            </a:r>
            <a:r>
              <a:rPr lang="ru-RU" sz="2200" b="1" dirty="0" err="1"/>
              <a:t>ҳуқуқлари</a:t>
            </a:r>
            <a:r>
              <a:rPr lang="ru-RU" sz="2200" b="1" dirty="0"/>
              <a:t>, </a:t>
            </a:r>
            <a:r>
              <a:rPr lang="ru-RU" sz="2200" b="1" dirty="0" err="1"/>
              <a:t>эркинликлари</a:t>
            </a:r>
            <a:r>
              <a:rPr lang="ru-RU" sz="2200" b="1" dirty="0"/>
              <a:t> </a:t>
            </a:r>
            <a:r>
              <a:rPr lang="ru-RU" sz="2200" b="1" dirty="0" err="1"/>
              <a:t>ва</a:t>
            </a:r>
            <a:r>
              <a:rPr lang="ru-RU" sz="2200" b="1" dirty="0"/>
              <a:t> </a:t>
            </a:r>
            <a:r>
              <a:rPr lang="ru-RU" sz="2200" b="1" dirty="0" err="1"/>
              <a:t>қонуний</a:t>
            </a:r>
            <a:r>
              <a:rPr lang="ru-RU" sz="2200" b="1" dirty="0"/>
              <a:t> </a:t>
            </a:r>
            <a:r>
              <a:rPr lang="ru-RU" sz="2200" b="1" dirty="0" err="1"/>
              <a:t>манфаатларининг</a:t>
            </a:r>
            <a:r>
              <a:rPr lang="ru-RU" sz="2200" b="1" dirty="0"/>
              <a:t> </a:t>
            </a:r>
            <a:r>
              <a:rPr lang="ru-RU" sz="2200" b="1" dirty="0" err="1"/>
              <a:t>устуворлиги</a:t>
            </a:r>
            <a:endParaRPr lang="zh-CN" altLang="en-US" sz="22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圆角矩形 15"/>
          <p:cNvSpPr/>
          <p:nvPr/>
        </p:nvSpPr>
        <p:spPr bwMode="auto">
          <a:xfrm flipH="1">
            <a:off x="4956477" y="1869823"/>
            <a:ext cx="5995827" cy="817165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 err="1">
                <a:solidFill>
                  <a:schemeClr val="dk1"/>
                </a:solidFill>
              </a:rPr>
              <a:t>очиқлик</a:t>
            </a:r>
            <a:r>
              <a:rPr lang="ru-RU" sz="2200" b="1" dirty="0">
                <a:solidFill>
                  <a:schemeClr val="dk1"/>
                </a:solidFill>
              </a:rPr>
              <a:t> </a:t>
            </a:r>
            <a:r>
              <a:rPr lang="ru-RU" sz="2200" b="1" dirty="0" err="1">
                <a:solidFill>
                  <a:schemeClr val="dk1"/>
                </a:solidFill>
              </a:rPr>
              <a:t>ва</a:t>
            </a:r>
            <a:r>
              <a:rPr lang="ru-RU" sz="2200" b="1" dirty="0">
                <a:solidFill>
                  <a:schemeClr val="dk1"/>
                </a:solidFill>
              </a:rPr>
              <a:t> </a:t>
            </a:r>
            <a:r>
              <a:rPr lang="ru-RU" sz="2200" b="1" dirty="0" err="1">
                <a:solidFill>
                  <a:schemeClr val="dk1"/>
                </a:solidFill>
              </a:rPr>
              <a:t>шаффофлик</a:t>
            </a:r>
            <a:endParaRPr lang="zh-CN" altLang="en-US" sz="2200" b="1" dirty="0">
              <a:solidFill>
                <a:schemeClr val="dk1"/>
              </a:solidFill>
              <a:sym typeface="+mn-lt"/>
            </a:endParaRPr>
          </a:p>
        </p:txBody>
      </p:sp>
      <p:grpSp>
        <p:nvGrpSpPr>
          <p:cNvPr id="25" name="组合 22"/>
          <p:cNvGrpSpPr/>
          <p:nvPr/>
        </p:nvGrpSpPr>
        <p:grpSpPr>
          <a:xfrm>
            <a:off x="2148122" y="340751"/>
            <a:ext cx="896577" cy="860330"/>
            <a:chOff x="4229236" y="3968984"/>
            <a:chExt cx="792000" cy="792000"/>
          </a:xfrm>
          <a:solidFill>
            <a:schemeClr val="accent6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7" name="MH_Other_2"/>
            <p:cNvSpPr/>
            <p:nvPr>
              <p:custDataLst>
                <p:tags r:id="rId13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pFill/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MH_Title_1"/>
            <p:cNvSpPr/>
            <p:nvPr>
              <p:custDataLst>
                <p:tags r:id="rId14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30" name="组合 27"/>
          <p:cNvGrpSpPr/>
          <p:nvPr/>
        </p:nvGrpSpPr>
        <p:grpSpPr>
          <a:xfrm>
            <a:off x="2852414" y="963988"/>
            <a:ext cx="973388" cy="891413"/>
            <a:chOff x="4229236" y="3968984"/>
            <a:chExt cx="792000" cy="792000"/>
          </a:xfrm>
          <a:solidFill>
            <a:schemeClr val="tx2">
              <a:lumMod val="50000"/>
              <a:lumOff val="5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2" name="MH_Other_2"/>
            <p:cNvSpPr/>
            <p:nvPr>
              <p:custDataLst>
                <p:tags r:id="rId11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3" name="MH_Title_1"/>
            <p:cNvSpPr/>
            <p:nvPr>
              <p:custDataLst>
                <p:tags r:id="rId12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35" name="组合 32"/>
          <p:cNvGrpSpPr/>
          <p:nvPr/>
        </p:nvGrpSpPr>
        <p:grpSpPr>
          <a:xfrm>
            <a:off x="3494630" y="1778451"/>
            <a:ext cx="998965" cy="854350"/>
            <a:chOff x="4229236" y="3968984"/>
            <a:chExt cx="792000" cy="792000"/>
          </a:xfr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7" name="MH_Other_2"/>
            <p:cNvSpPr/>
            <p:nvPr>
              <p:custDataLst>
                <p:tags r:id="rId9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pFill/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8" name="MH_Title_1"/>
            <p:cNvSpPr/>
            <p:nvPr>
              <p:custDataLst>
                <p:tags r:id="rId10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46" name="组合 32"/>
          <p:cNvGrpSpPr/>
          <p:nvPr/>
        </p:nvGrpSpPr>
        <p:grpSpPr>
          <a:xfrm>
            <a:off x="3988534" y="2721437"/>
            <a:ext cx="998965" cy="854350"/>
            <a:chOff x="4229236" y="3968984"/>
            <a:chExt cx="792000" cy="792000"/>
          </a:xfr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47" name="MH_Other_2"/>
            <p:cNvSpPr/>
            <p:nvPr>
              <p:custDataLst>
                <p:tags r:id="rId7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pFill/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8" name="MH_Title_1"/>
            <p:cNvSpPr/>
            <p:nvPr>
              <p:custDataLst>
                <p:tags r:id="rId8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sp>
        <p:nvSpPr>
          <p:cNvPr id="49" name="圆角矩形 15"/>
          <p:cNvSpPr/>
          <p:nvPr/>
        </p:nvSpPr>
        <p:spPr bwMode="auto">
          <a:xfrm flipH="1">
            <a:off x="5324028" y="2740031"/>
            <a:ext cx="5843424" cy="817165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200" b="1" dirty="0">
                <a:solidFill>
                  <a:schemeClr val="dk1"/>
                </a:solidFill>
              </a:rPr>
              <a:t>т и з и м л и л и к</a:t>
            </a:r>
          </a:p>
        </p:txBody>
      </p:sp>
      <p:grpSp>
        <p:nvGrpSpPr>
          <p:cNvPr id="50" name="组合 32"/>
          <p:cNvGrpSpPr/>
          <p:nvPr/>
        </p:nvGrpSpPr>
        <p:grpSpPr>
          <a:xfrm>
            <a:off x="3502320" y="3596122"/>
            <a:ext cx="998965" cy="854350"/>
            <a:chOff x="4229236" y="3968984"/>
            <a:chExt cx="792000" cy="792000"/>
          </a:xfrm>
          <a:solidFill>
            <a:schemeClr val="accent5">
              <a:lumMod val="60000"/>
              <a:lumOff val="4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51" name="MH_Other_2"/>
            <p:cNvSpPr/>
            <p:nvPr>
              <p:custDataLst>
                <p:tags r:id="rId5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pFill/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2" name="MH_Title_1"/>
            <p:cNvSpPr/>
            <p:nvPr>
              <p:custDataLst>
                <p:tags r:id="rId6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sp>
        <p:nvSpPr>
          <p:cNvPr id="53" name="圆角矩形 15"/>
          <p:cNvSpPr/>
          <p:nvPr/>
        </p:nvSpPr>
        <p:spPr bwMode="auto">
          <a:xfrm flipH="1">
            <a:off x="5014542" y="3582479"/>
            <a:ext cx="5937763" cy="817165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 err="1">
                <a:solidFill>
                  <a:schemeClr val="dk1"/>
                </a:solidFill>
              </a:rPr>
              <a:t>давлат</a:t>
            </a:r>
            <a:r>
              <a:rPr lang="ru-RU" sz="2200" b="1" dirty="0">
                <a:solidFill>
                  <a:schemeClr val="dk1"/>
                </a:solidFill>
              </a:rPr>
              <a:t> </a:t>
            </a:r>
            <a:r>
              <a:rPr lang="ru-RU" sz="2200" b="1" dirty="0" err="1">
                <a:solidFill>
                  <a:schemeClr val="dk1"/>
                </a:solidFill>
              </a:rPr>
              <a:t>ва</a:t>
            </a:r>
            <a:r>
              <a:rPr lang="ru-RU" sz="2200" b="1" dirty="0">
                <a:solidFill>
                  <a:schemeClr val="dk1"/>
                </a:solidFill>
              </a:rPr>
              <a:t> </a:t>
            </a:r>
            <a:r>
              <a:rPr lang="ru-RU" sz="2200" b="1" dirty="0" err="1">
                <a:solidFill>
                  <a:schemeClr val="dk1"/>
                </a:solidFill>
              </a:rPr>
              <a:t>фуқаролик</a:t>
            </a:r>
            <a:r>
              <a:rPr lang="ru-RU" sz="2200" b="1" dirty="0">
                <a:solidFill>
                  <a:schemeClr val="dk1"/>
                </a:solidFill>
              </a:rPr>
              <a:t> </a:t>
            </a:r>
            <a:r>
              <a:rPr lang="ru-RU" sz="2200" b="1" dirty="0" err="1">
                <a:solidFill>
                  <a:schemeClr val="dk1"/>
                </a:solidFill>
              </a:rPr>
              <a:t>жамиятининг</a:t>
            </a:r>
            <a:r>
              <a:rPr lang="ru-RU" sz="2200" b="1" dirty="0">
                <a:solidFill>
                  <a:schemeClr val="dk1"/>
                </a:solidFill>
              </a:rPr>
              <a:t> </a:t>
            </a:r>
            <a:r>
              <a:rPr lang="ru-RU" sz="2200" b="1" dirty="0" err="1">
                <a:solidFill>
                  <a:schemeClr val="dk1"/>
                </a:solidFill>
              </a:rPr>
              <a:t>ҳамкорлиги</a:t>
            </a:r>
            <a:endParaRPr lang="zh-CN" altLang="en-US" sz="2200" b="1" dirty="0">
              <a:solidFill>
                <a:schemeClr val="dk1"/>
              </a:solidFill>
              <a:sym typeface="+mn-lt"/>
            </a:endParaRPr>
          </a:p>
        </p:txBody>
      </p:sp>
      <p:grpSp>
        <p:nvGrpSpPr>
          <p:cNvPr id="54" name="组合 32"/>
          <p:cNvGrpSpPr/>
          <p:nvPr/>
        </p:nvGrpSpPr>
        <p:grpSpPr>
          <a:xfrm>
            <a:off x="2868403" y="4412751"/>
            <a:ext cx="998965" cy="854350"/>
            <a:chOff x="4229236" y="3968984"/>
            <a:chExt cx="792000" cy="792000"/>
          </a:xfrm>
          <a:solidFill>
            <a:schemeClr val="tx2">
              <a:lumMod val="50000"/>
              <a:lumOff val="5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55" name="MH_Other_2"/>
            <p:cNvSpPr/>
            <p:nvPr>
              <p:custDataLst>
                <p:tags r:id="rId3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pFill/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6" name="MH_Title_1"/>
            <p:cNvSpPr/>
            <p:nvPr>
              <p:custDataLst>
                <p:tags r:id="rId4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sp>
        <p:nvSpPr>
          <p:cNvPr id="57" name="圆角矩形 15"/>
          <p:cNvSpPr/>
          <p:nvPr/>
        </p:nvSpPr>
        <p:spPr bwMode="auto">
          <a:xfrm flipH="1">
            <a:off x="4573576" y="4431553"/>
            <a:ext cx="6075640" cy="817165"/>
          </a:xfrm>
          <a:prstGeom prst="roundRect">
            <a:avLst>
              <a:gd name="adj" fmla="val 50000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 err="1">
                <a:solidFill>
                  <a:schemeClr val="dk1"/>
                </a:solidFill>
              </a:rPr>
              <a:t>коррупциянинг</a:t>
            </a:r>
            <a:r>
              <a:rPr lang="ru-RU" sz="2200" b="1" dirty="0">
                <a:solidFill>
                  <a:schemeClr val="dk1"/>
                </a:solidFill>
              </a:rPr>
              <a:t> </a:t>
            </a:r>
            <a:r>
              <a:rPr lang="ru-RU" sz="2200" b="1" dirty="0" err="1">
                <a:solidFill>
                  <a:schemeClr val="dk1"/>
                </a:solidFill>
              </a:rPr>
              <a:t>олдини</a:t>
            </a:r>
            <a:r>
              <a:rPr lang="ru-RU" sz="2200" b="1" dirty="0">
                <a:solidFill>
                  <a:schemeClr val="dk1"/>
                </a:solidFill>
              </a:rPr>
              <a:t> </a:t>
            </a:r>
            <a:r>
              <a:rPr lang="ru-RU" sz="2200" b="1" dirty="0" err="1">
                <a:solidFill>
                  <a:schemeClr val="dk1"/>
                </a:solidFill>
              </a:rPr>
              <a:t>олишга</a:t>
            </a:r>
            <a:r>
              <a:rPr lang="ru-RU" sz="2200" b="1" dirty="0">
                <a:solidFill>
                  <a:schemeClr val="dk1"/>
                </a:solidFill>
              </a:rPr>
              <a:t> </a:t>
            </a:r>
            <a:r>
              <a:rPr lang="ru-RU" sz="2200" b="1" dirty="0" err="1">
                <a:solidFill>
                  <a:schemeClr val="dk1"/>
                </a:solidFill>
              </a:rPr>
              <a:t>доир</a:t>
            </a:r>
            <a:r>
              <a:rPr lang="ru-RU" sz="2200" b="1" dirty="0">
                <a:solidFill>
                  <a:schemeClr val="dk1"/>
                </a:solidFill>
              </a:rPr>
              <a:t> </a:t>
            </a:r>
            <a:r>
              <a:rPr lang="ru-RU" sz="2200" b="1" dirty="0" err="1">
                <a:solidFill>
                  <a:schemeClr val="dk1"/>
                </a:solidFill>
              </a:rPr>
              <a:t>чора-тадбирлар</a:t>
            </a:r>
            <a:r>
              <a:rPr lang="ru-RU" sz="2200" b="1" dirty="0">
                <a:solidFill>
                  <a:schemeClr val="dk1"/>
                </a:solidFill>
              </a:rPr>
              <a:t> </a:t>
            </a:r>
            <a:r>
              <a:rPr lang="ru-RU" sz="2200" b="1" dirty="0" err="1">
                <a:solidFill>
                  <a:schemeClr val="dk1"/>
                </a:solidFill>
              </a:rPr>
              <a:t>устуворлиги</a:t>
            </a:r>
            <a:endParaRPr lang="zh-CN" altLang="en-US" sz="2200" b="1" dirty="0">
              <a:solidFill>
                <a:schemeClr val="dk1"/>
              </a:solidFill>
              <a:sym typeface="+mn-lt"/>
            </a:endParaRPr>
          </a:p>
        </p:txBody>
      </p:sp>
      <p:grpSp>
        <p:nvGrpSpPr>
          <p:cNvPr id="58" name="组合 32"/>
          <p:cNvGrpSpPr/>
          <p:nvPr/>
        </p:nvGrpSpPr>
        <p:grpSpPr>
          <a:xfrm>
            <a:off x="2052634" y="5137173"/>
            <a:ext cx="998965" cy="854350"/>
            <a:chOff x="4229236" y="3968984"/>
            <a:chExt cx="792000" cy="792000"/>
          </a:xfrm>
          <a:solidFill>
            <a:schemeClr val="bg1">
              <a:lumMod val="8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9" name="MH_Other_2"/>
            <p:cNvSpPr/>
            <p:nvPr>
              <p:custDataLst>
                <p:tags r:id="rId1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pFill/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0" name="MH_Title_1"/>
            <p:cNvSpPr/>
            <p:nvPr>
              <p:custDataLst>
                <p:tags r:id="rId2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sp>
        <p:nvSpPr>
          <p:cNvPr id="61" name="圆角矩形 15"/>
          <p:cNvSpPr/>
          <p:nvPr/>
        </p:nvSpPr>
        <p:spPr bwMode="auto">
          <a:xfrm flipH="1">
            <a:off x="3999967" y="5302736"/>
            <a:ext cx="5341259" cy="81716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 err="1">
                <a:solidFill>
                  <a:schemeClr val="dk1"/>
                </a:solidFill>
              </a:rPr>
              <a:t>жавобгарликнинг</a:t>
            </a:r>
            <a:r>
              <a:rPr lang="ru-RU" sz="2200" b="1" dirty="0">
                <a:solidFill>
                  <a:schemeClr val="dk1"/>
                </a:solidFill>
              </a:rPr>
              <a:t> </a:t>
            </a:r>
            <a:r>
              <a:rPr lang="ru-RU" sz="2200" b="1" dirty="0" err="1">
                <a:solidFill>
                  <a:schemeClr val="dk1"/>
                </a:solidFill>
              </a:rPr>
              <a:t>муқаррарлиги</a:t>
            </a:r>
            <a:endParaRPr lang="zh-CN" altLang="en-US" sz="2200" b="1" dirty="0">
              <a:solidFill>
                <a:schemeClr val="dk1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21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5" grpId="0" animBg="1"/>
      <p:bldP spid="18" grpId="0" animBg="1"/>
      <p:bldP spid="49" grpId="0" animBg="1"/>
      <p:bldP spid="53" grpId="0" animBg="1"/>
      <p:bldP spid="57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низ 4"/>
          <p:cNvSpPr/>
          <p:nvPr/>
        </p:nvSpPr>
        <p:spPr>
          <a:xfrm>
            <a:off x="5607376" y="4605251"/>
            <a:ext cx="647700" cy="3598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7927230" y="3223385"/>
            <a:ext cx="442383" cy="6477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0800000">
            <a:off x="5643891" y="1898039"/>
            <a:ext cx="647700" cy="37676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5400000">
            <a:off x="3549539" y="3272674"/>
            <a:ext cx="647700" cy="5249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557488" y="143447"/>
            <a:ext cx="2840265" cy="1689403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uz-Cyrl-UZ" sz="2000" b="1" dirty="0" smtClean="0">
                <a:solidFill>
                  <a:schemeClr val="tx1"/>
                </a:solidFill>
              </a:rPr>
              <a:t>Бандликка кўмаклашиш  маркази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380712" y="2603503"/>
            <a:ext cx="2656113" cy="198120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uz-Cyrl-UZ" sz="2000" b="1" dirty="0" smtClean="0">
                <a:solidFill>
                  <a:schemeClr val="tx1"/>
                </a:solidFill>
              </a:rPr>
              <a:t>Ёшлар агентлиги</a:t>
            </a:r>
            <a:r>
              <a:rPr lang="uz-Cyrl-UZ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997232" y="2583244"/>
            <a:ext cx="2591404" cy="200236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uz-Cyrl-UZ" sz="2000" b="1" dirty="0" smtClean="0">
                <a:solidFill>
                  <a:schemeClr val="tx1"/>
                </a:solidFill>
              </a:rPr>
              <a:t>Таълим муассасалари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505409" y="4978691"/>
            <a:ext cx="2840265" cy="1530351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uz-Cyrl-UZ" sz="2000" b="1" dirty="0" smtClean="0">
                <a:solidFill>
                  <a:schemeClr val="tx1"/>
                </a:solidFill>
              </a:rPr>
              <a:t>Ҳуқуқни муҳофаза қилувчи идоралар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968345" y="856344"/>
            <a:ext cx="3961191" cy="168154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uz-Cyrl-UZ" sz="2000" b="1" dirty="0" smtClean="0"/>
              <a:t>Ишга жойлаштириш, ўзини-ўзи банд қилиш, касбга ўқитиш, тадбиркорликка жалб этиш ва кўмаклашиш </a:t>
            </a:r>
            <a:endParaRPr lang="ru-RU" sz="20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968345" y="4686303"/>
            <a:ext cx="3946375" cy="1538817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uz-Cyrl-UZ" sz="2000" b="1" dirty="0" smtClean="0"/>
              <a:t>Ёшларнинг билим  салоҳияти ва маънавиятини юксалтириш, уларни жисмонан соғломлаштириш   </a:t>
            </a:r>
            <a:endParaRPr lang="ru-RU" sz="20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49768" y="820487"/>
            <a:ext cx="3840881" cy="168154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uz-Cyrl-UZ" sz="2000" b="1" dirty="0" smtClean="0"/>
              <a:t>Таълим сифатини яхшилаш, ўқувчи-талаба қизларга имтиёзлар ажратиш ва таълим олишларига шарт-шароитлар яратиш   </a:t>
            </a:r>
            <a:endParaRPr lang="ru-RU" sz="20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84152" y="4686301"/>
            <a:ext cx="3792763" cy="1670956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uz-Cyrl-UZ" sz="2000" b="1" dirty="0" smtClean="0"/>
              <a:t>Ҳуқуқий тарғибот ва маслаҳатлар ташкил этиш,  хотин-қизларнинг ҳуқуқи ва қонуний манфаатини ҳимоя қилиш</a:t>
            </a:r>
            <a:endParaRPr lang="ru-RU" sz="20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7345674" y="1380565"/>
            <a:ext cx="539857" cy="27247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0624458" y="4318871"/>
            <a:ext cx="379641" cy="374033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3976915" y="5363031"/>
            <a:ext cx="580574" cy="15874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1015030" y="2603508"/>
            <a:ext cx="180520" cy="37277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4090649" y="2310664"/>
            <a:ext cx="3794882" cy="225773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2800" b="1" dirty="0" smtClean="0">
                <a:solidFill>
                  <a:srgbClr val="FFFF00"/>
                </a:solidFill>
              </a:rPr>
              <a:t>Ҳ А М К О Р </a:t>
            </a:r>
            <a:r>
              <a:rPr lang="uz-Cyrl-UZ" sz="2800" b="1" dirty="0">
                <a:solidFill>
                  <a:srgbClr val="FFFF00"/>
                </a:solidFill>
              </a:rPr>
              <a:t>ТАШКИЛОТЛАР</a:t>
            </a:r>
            <a:endParaRPr lang="ru-RU" sz="2800" b="1" dirty="0">
              <a:solidFill>
                <a:srgbClr val="FFFF00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96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" name="Схема 167"/>
          <p:cNvGraphicFramePr/>
          <p:nvPr>
            <p:extLst>
              <p:ext uri="{D42A27DB-BD31-4B8C-83A1-F6EECF244321}">
                <p14:modId xmlns:p14="http://schemas.microsoft.com/office/powerpoint/2010/main" val="1767851969"/>
              </p:ext>
            </p:extLst>
          </p:nvPr>
        </p:nvGraphicFramePr>
        <p:xfrm>
          <a:off x="1093694" y="161365"/>
          <a:ext cx="9825318" cy="770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5" name="Rectangle 78"/>
          <p:cNvSpPr/>
          <p:nvPr/>
        </p:nvSpPr>
        <p:spPr>
          <a:xfrm>
            <a:off x="939801" y="2295525"/>
            <a:ext cx="2728913" cy="9912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Коррупцияга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қарши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курашиш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бўйича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асосий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ички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ҳужжатлар</a:t>
            </a: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мавжудлиги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87"/>
          <p:cNvSpPr/>
          <p:nvPr/>
        </p:nvSpPr>
        <p:spPr>
          <a:xfrm>
            <a:off x="1494973" y="1077913"/>
            <a:ext cx="3284993" cy="7096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Юқоридан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қуйига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муносабат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b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юқори</a:t>
            </a:r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даражада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раҳбарлик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намунаси</a:t>
            </a:r>
            <a:endParaRPr lang="en-US" sz="1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89"/>
          <p:cNvSpPr/>
          <p:nvPr/>
        </p:nvSpPr>
        <p:spPr>
          <a:xfrm>
            <a:off x="6685602" y="1077915"/>
            <a:ext cx="3314743" cy="695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хавфини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аниқлаш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баҳолаш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93"/>
          <p:cNvSpPr/>
          <p:nvPr/>
        </p:nvSpPr>
        <p:spPr>
          <a:xfrm>
            <a:off x="7796680" y="3972791"/>
            <a:ext cx="3122332" cy="10793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Коррупцияга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қарши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курашиш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жавобгар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шахслар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5"/>
          <p:cNvSpPr/>
          <p:nvPr/>
        </p:nvSpPr>
        <p:spPr>
          <a:xfrm>
            <a:off x="7842252" y="2295525"/>
            <a:ext cx="2816225" cy="9912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Коррупцияга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қарши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чоралар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аниқланган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коррупция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хавфларини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минималлаштириш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2"/>
          <p:cNvSpPr/>
          <p:nvPr/>
        </p:nvSpPr>
        <p:spPr>
          <a:xfrm>
            <a:off x="6954837" y="5370513"/>
            <a:ext cx="2874963" cy="7794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хборот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алоқа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маслаҳат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05"/>
          <p:cNvSpPr/>
          <p:nvPr/>
        </p:nvSpPr>
        <p:spPr>
          <a:xfrm>
            <a:off x="1872344" y="5370513"/>
            <a:ext cx="2714171" cy="7794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назорат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ҳисобдорлик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78" name="Group 67"/>
          <p:cNvGrpSpPr>
            <a:grpSpLocks/>
          </p:cNvGrpSpPr>
          <p:nvPr/>
        </p:nvGrpSpPr>
        <p:grpSpPr bwMode="auto">
          <a:xfrm>
            <a:off x="3762377" y="1638302"/>
            <a:ext cx="4049713" cy="3954463"/>
            <a:chOff x="7970838" y="4725988"/>
            <a:chExt cx="1560513" cy="1439862"/>
          </a:xfrm>
        </p:grpSpPr>
        <p:sp>
          <p:nvSpPr>
            <p:cNvPr id="7295" name="Freeform 40"/>
            <p:cNvSpPr>
              <a:spLocks/>
            </p:cNvSpPr>
            <p:nvPr>
              <p:custDataLst>
                <p:tags r:id="rId1"/>
              </p:custDataLst>
            </p:nvPr>
          </p:nvSpPr>
          <p:spPr bwMode="gray">
            <a:xfrm>
              <a:off x="7970838" y="4981575"/>
              <a:ext cx="361950" cy="481013"/>
            </a:xfrm>
            <a:custGeom>
              <a:avLst/>
              <a:gdLst>
                <a:gd name="T0" fmla="*/ 2147483646 w 135"/>
                <a:gd name="T1" fmla="*/ 2147483646 h 196"/>
                <a:gd name="T2" fmla="*/ 2147483646 w 135"/>
                <a:gd name="T3" fmla="*/ 2147483646 h 196"/>
                <a:gd name="T4" fmla="*/ 2147483646 w 135"/>
                <a:gd name="T5" fmla="*/ 2147483646 h 196"/>
                <a:gd name="T6" fmla="*/ 2147483646 w 135"/>
                <a:gd name="T7" fmla="*/ 2147483646 h 196"/>
                <a:gd name="T8" fmla="*/ 2147483646 w 135"/>
                <a:gd name="T9" fmla="*/ 0 h 196"/>
                <a:gd name="T10" fmla="*/ 0 w 135"/>
                <a:gd name="T11" fmla="*/ 2147483646 h 196"/>
                <a:gd name="T12" fmla="*/ 0 w 135"/>
                <a:gd name="T13" fmla="*/ 2147483646 h 196"/>
                <a:gd name="T14" fmla="*/ 2147483646 w 135"/>
                <a:gd name="T15" fmla="*/ 2147483646 h 196"/>
                <a:gd name="T16" fmla="*/ 2147483646 w 135"/>
                <a:gd name="T17" fmla="*/ 2147483646 h 1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"/>
                <a:gd name="T28" fmla="*/ 0 h 196"/>
                <a:gd name="T29" fmla="*/ 135 w 135"/>
                <a:gd name="T30" fmla="*/ 196 h 1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" h="196">
                  <a:moveTo>
                    <a:pt x="94" y="196"/>
                  </a:moveTo>
                  <a:cubicBezTo>
                    <a:pt x="93" y="160"/>
                    <a:pt x="101" y="123"/>
                    <a:pt x="121" y="90"/>
                  </a:cubicBezTo>
                  <a:cubicBezTo>
                    <a:pt x="125" y="82"/>
                    <a:pt x="130" y="75"/>
                    <a:pt x="135" y="68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26" y="51"/>
                    <a:pt x="0" y="117"/>
                    <a:pt x="0" y="189"/>
                  </a:cubicBezTo>
                  <a:cubicBezTo>
                    <a:pt x="0" y="192"/>
                    <a:pt x="0" y="194"/>
                    <a:pt x="0" y="196"/>
                  </a:cubicBezTo>
                  <a:cubicBezTo>
                    <a:pt x="47" y="155"/>
                    <a:pt x="47" y="155"/>
                    <a:pt x="47" y="155"/>
                  </a:cubicBezTo>
                  <a:lnTo>
                    <a:pt x="94" y="196"/>
                  </a:lnTo>
                  <a:close/>
                </a:path>
              </a:pathLst>
            </a:custGeom>
            <a:solidFill>
              <a:srgbClr val="483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96" name="Freeform 41"/>
            <p:cNvSpPr>
              <a:spLocks/>
            </p:cNvSpPr>
            <p:nvPr>
              <p:custDataLst>
                <p:tags r:id="rId2"/>
              </p:custDataLst>
            </p:nvPr>
          </p:nvSpPr>
          <p:spPr bwMode="gray">
            <a:xfrm>
              <a:off x="8731250" y="4725988"/>
              <a:ext cx="525463" cy="333375"/>
            </a:xfrm>
            <a:custGeom>
              <a:avLst/>
              <a:gdLst>
                <a:gd name="T0" fmla="*/ 0 w 197"/>
                <a:gd name="T1" fmla="*/ 2147483646 h 136"/>
                <a:gd name="T2" fmla="*/ 2147483646 w 197"/>
                <a:gd name="T3" fmla="*/ 2147483646 h 136"/>
                <a:gd name="T4" fmla="*/ 2147483646 w 197"/>
                <a:gd name="T5" fmla="*/ 2147483646 h 136"/>
                <a:gd name="T6" fmla="*/ 2147483646 w 197"/>
                <a:gd name="T7" fmla="*/ 2147483646 h 136"/>
                <a:gd name="T8" fmla="*/ 2147483646 w 197"/>
                <a:gd name="T9" fmla="*/ 2147483646 h 136"/>
                <a:gd name="T10" fmla="*/ 2147483646 w 197"/>
                <a:gd name="T11" fmla="*/ 0 h 136"/>
                <a:gd name="T12" fmla="*/ 2147483646 w 197"/>
                <a:gd name="T13" fmla="*/ 2147483646 h 136"/>
                <a:gd name="T14" fmla="*/ 2147483646 w 197"/>
                <a:gd name="T15" fmla="*/ 2147483646 h 136"/>
                <a:gd name="T16" fmla="*/ 0 w 197"/>
                <a:gd name="T17" fmla="*/ 2147483646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7"/>
                <a:gd name="T28" fmla="*/ 0 h 136"/>
                <a:gd name="T29" fmla="*/ 197 w 197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7" h="136">
                  <a:moveTo>
                    <a:pt x="0" y="95"/>
                  </a:moveTo>
                  <a:cubicBezTo>
                    <a:pt x="36" y="94"/>
                    <a:pt x="73" y="102"/>
                    <a:pt x="107" y="121"/>
                  </a:cubicBezTo>
                  <a:cubicBezTo>
                    <a:pt x="114" y="126"/>
                    <a:pt x="121" y="131"/>
                    <a:pt x="128" y="136"/>
                  </a:cubicBezTo>
                  <a:cubicBezTo>
                    <a:pt x="193" y="132"/>
                    <a:pt x="193" y="132"/>
                    <a:pt x="193" y="132"/>
                  </a:cubicBezTo>
                  <a:cubicBezTo>
                    <a:pt x="197" y="70"/>
                    <a:pt x="197" y="70"/>
                    <a:pt x="197" y="70"/>
                  </a:cubicBezTo>
                  <a:cubicBezTo>
                    <a:pt x="146" y="27"/>
                    <a:pt x="80" y="0"/>
                    <a:pt x="7" y="0"/>
                  </a:cubicBezTo>
                  <a:cubicBezTo>
                    <a:pt x="5" y="0"/>
                    <a:pt x="3" y="1"/>
                    <a:pt x="1" y="1"/>
                  </a:cubicBezTo>
                  <a:cubicBezTo>
                    <a:pt x="42" y="48"/>
                    <a:pt x="42" y="48"/>
                    <a:pt x="42" y="48"/>
                  </a:cubicBez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97" name="Freeform 42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8186738" y="4729163"/>
              <a:ext cx="611187" cy="385762"/>
            </a:xfrm>
            <a:custGeom>
              <a:avLst/>
              <a:gdLst>
                <a:gd name="T0" fmla="*/ 2147483646 w 229"/>
                <a:gd name="T1" fmla="*/ 2147483646 h 157"/>
                <a:gd name="T2" fmla="*/ 2147483646 w 229"/>
                <a:gd name="T3" fmla="*/ 2147483646 h 157"/>
                <a:gd name="T4" fmla="*/ 2147483646 w 229"/>
                <a:gd name="T5" fmla="*/ 2147483646 h 157"/>
                <a:gd name="T6" fmla="*/ 2147483646 w 229"/>
                <a:gd name="T7" fmla="*/ 0 h 157"/>
                <a:gd name="T8" fmla="*/ 0 w 229"/>
                <a:gd name="T9" fmla="*/ 2147483646 h 157"/>
                <a:gd name="T10" fmla="*/ 2147483646 w 229"/>
                <a:gd name="T11" fmla="*/ 2147483646 h 157"/>
                <a:gd name="T12" fmla="*/ 2147483646 w 229"/>
                <a:gd name="T13" fmla="*/ 2147483646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9"/>
                <a:gd name="T22" fmla="*/ 0 h 157"/>
                <a:gd name="T23" fmla="*/ 229 w 229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9" h="157">
                  <a:moveTo>
                    <a:pt x="66" y="157"/>
                  </a:moveTo>
                  <a:cubicBezTo>
                    <a:pt x="98" y="123"/>
                    <a:pt x="141" y="101"/>
                    <a:pt x="186" y="96"/>
                  </a:cubicBezTo>
                  <a:cubicBezTo>
                    <a:pt x="229" y="47"/>
                    <a:pt x="229" y="47"/>
                    <a:pt x="229" y="47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14" y="6"/>
                    <a:pt x="48" y="40"/>
                    <a:pt x="0" y="90"/>
                  </a:cubicBezTo>
                  <a:cubicBezTo>
                    <a:pt x="62" y="94"/>
                    <a:pt x="62" y="94"/>
                    <a:pt x="62" y="94"/>
                  </a:cubicBezTo>
                  <a:lnTo>
                    <a:pt x="66" y="157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98" name="Freeform 43"/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7974013" y="5403850"/>
              <a:ext cx="417512" cy="563563"/>
            </a:xfrm>
            <a:custGeom>
              <a:avLst/>
              <a:gdLst>
                <a:gd name="T0" fmla="*/ 2147483646 w 156"/>
                <a:gd name="T1" fmla="*/ 2147483646 h 229"/>
                <a:gd name="T2" fmla="*/ 2147483646 w 156"/>
                <a:gd name="T3" fmla="*/ 2147483646 h 229"/>
                <a:gd name="T4" fmla="*/ 2147483646 w 156"/>
                <a:gd name="T5" fmla="*/ 0 h 229"/>
                <a:gd name="T6" fmla="*/ 0 w 156"/>
                <a:gd name="T7" fmla="*/ 2147483646 h 229"/>
                <a:gd name="T8" fmla="*/ 2147483646 w 156"/>
                <a:gd name="T9" fmla="*/ 2147483646 h 229"/>
                <a:gd name="T10" fmla="*/ 2147483646 w 156"/>
                <a:gd name="T11" fmla="*/ 2147483646 h 229"/>
                <a:gd name="T12" fmla="*/ 2147483646 w 156"/>
                <a:gd name="T13" fmla="*/ 2147483646 h 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229"/>
                <a:gd name="T23" fmla="*/ 156 w 156"/>
                <a:gd name="T24" fmla="*/ 229 h 2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229">
                  <a:moveTo>
                    <a:pt x="156" y="162"/>
                  </a:moveTo>
                  <a:cubicBezTo>
                    <a:pt x="122" y="130"/>
                    <a:pt x="101" y="88"/>
                    <a:pt x="95" y="4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5" y="115"/>
                    <a:pt x="39" y="181"/>
                    <a:pt x="89" y="229"/>
                  </a:cubicBezTo>
                  <a:cubicBezTo>
                    <a:pt x="93" y="166"/>
                    <a:pt x="93" y="166"/>
                    <a:pt x="93" y="166"/>
                  </a:cubicBezTo>
                  <a:lnTo>
                    <a:pt x="156" y="162"/>
                  </a:lnTo>
                  <a:close/>
                </a:path>
              </a:pathLst>
            </a:custGeom>
            <a:solidFill>
              <a:srgbClr val="C6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99" name="Freeform 44"/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>
              <a:off x="9113838" y="4927600"/>
              <a:ext cx="414337" cy="560388"/>
            </a:xfrm>
            <a:custGeom>
              <a:avLst/>
              <a:gdLst>
                <a:gd name="T0" fmla="*/ 0 w 156"/>
                <a:gd name="T1" fmla="*/ 2147483646 h 228"/>
                <a:gd name="T2" fmla="*/ 2147483646 w 156"/>
                <a:gd name="T3" fmla="*/ 2147483646 h 228"/>
                <a:gd name="T4" fmla="*/ 2147483646 w 156"/>
                <a:gd name="T5" fmla="*/ 2147483646 h 228"/>
                <a:gd name="T6" fmla="*/ 2147483646 w 156"/>
                <a:gd name="T7" fmla="*/ 2147483646 h 228"/>
                <a:gd name="T8" fmla="*/ 2147483646 w 156"/>
                <a:gd name="T9" fmla="*/ 0 h 228"/>
                <a:gd name="T10" fmla="*/ 2147483646 w 156"/>
                <a:gd name="T11" fmla="*/ 2147483646 h 228"/>
                <a:gd name="T12" fmla="*/ 0 w 156"/>
                <a:gd name="T13" fmla="*/ 2147483646 h 2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228"/>
                <a:gd name="T23" fmla="*/ 156 w 156"/>
                <a:gd name="T24" fmla="*/ 228 h 2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228">
                  <a:moveTo>
                    <a:pt x="0" y="66"/>
                  </a:moveTo>
                  <a:cubicBezTo>
                    <a:pt x="34" y="98"/>
                    <a:pt x="55" y="140"/>
                    <a:pt x="61" y="185"/>
                  </a:cubicBezTo>
                  <a:cubicBezTo>
                    <a:pt x="110" y="228"/>
                    <a:pt x="110" y="228"/>
                    <a:pt x="110" y="228"/>
                  </a:cubicBezTo>
                  <a:cubicBezTo>
                    <a:pt x="156" y="188"/>
                    <a:pt x="156" y="188"/>
                    <a:pt x="156" y="188"/>
                  </a:cubicBezTo>
                  <a:cubicBezTo>
                    <a:pt x="150" y="114"/>
                    <a:pt x="117" y="48"/>
                    <a:pt x="67" y="0"/>
                  </a:cubicBezTo>
                  <a:cubicBezTo>
                    <a:pt x="63" y="62"/>
                    <a:pt x="63" y="62"/>
                    <a:pt x="63" y="62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45"/>
            <p:cNvSpPr>
              <a:spLocks/>
            </p:cNvSpPr>
            <p:nvPr>
              <p:custDataLst>
                <p:tags r:id="rId6"/>
              </p:custDataLst>
            </p:nvPr>
          </p:nvSpPr>
          <p:spPr bwMode="gray">
            <a:xfrm>
              <a:off x="8236939" y="5834063"/>
              <a:ext cx="525472" cy="331787"/>
            </a:xfrm>
            <a:custGeom>
              <a:avLst/>
              <a:gdLst>
                <a:gd name="T0" fmla="*/ 1394461355 w 197"/>
                <a:gd name="T1" fmla="*/ 247648239 h 135"/>
                <a:gd name="T2" fmla="*/ 640314091 w 197"/>
                <a:gd name="T3" fmla="*/ 84563905 h 135"/>
                <a:gd name="T4" fmla="*/ 490906887 w 197"/>
                <a:gd name="T5" fmla="*/ 0 h 135"/>
                <a:gd name="T6" fmla="*/ 28457637 w 197"/>
                <a:gd name="T7" fmla="*/ 24161465 h 135"/>
                <a:gd name="T8" fmla="*/ 0 w 197"/>
                <a:gd name="T9" fmla="*/ 398653113 h 135"/>
                <a:gd name="T10" fmla="*/ 1344657175 w 197"/>
                <a:gd name="T11" fmla="*/ 815426704 h 135"/>
                <a:gd name="T12" fmla="*/ 1401575428 w 197"/>
                <a:gd name="T13" fmla="*/ 815426704 h 135"/>
                <a:gd name="T14" fmla="*/ 1102763352 w 197"/>
                <a:gd name="T15" fmla="*/ 531537433 h 135"/>
                <a:gd name="T16" fmla="*/ 1394461355 w 197"/>
                <a:gd name="T17" fmla="*/ 247648239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7"/>
                <a:gd name="T28" fmla="*/ 0 h 135"/>
                <a:gd name="T29" fmla="*/ 197 w 197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7" h="135">
                  <a:moveTo>
                    <a:pt x="196" y="41"/>
                  </a:moveTo>
                  <a:cubicBezTo>
                    <a:pt x="160" y="42"/>
                    <a:pt x="124" y="33"/>
                    <a:pt x="90" y="14"/>
                  </a:cubicBezTo>
                  <a:cubicBezTo>
                    <a:pt x="83" y="10"/>
                    <a:pt x="75" y="5"/>
                    <a:pt x="69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51" y="109"/>
                    <a:pt x="117" y="135"/>
                    <a:pt x="189" y="135"/>
                  </a:cubicBezTo>
                  <a:cubicBezTo>
                    <a:pt x="192" y="135"/>
                    <a:pt x="194" y="135"/>
                    <a:pt x="197" y="135"/>
                  </a:cubicBezTo>
                  <a:cubicBezTo>
                    <a:pt x="155" y="88"/>
                    <a:pt x="155" y="88"/>
                    <a:pt x="155" y="88"/>
                  </a:cubicBezTo>
                  <a:lnTo>
                    <a:pt x="196" y="41"/>
                  </a:lnTo>
                  <a:close/>
                </a:path>
              </a:pathLst>
            </a:custGeom>
            <a:solidFill>
              <a:schemeClr val="accent3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>
                <a:latin typeface="+mn-lt"/>
              </a:endParaRPr>
            </a:p>
          </p:txBody>
        </p:sp>
        <p:sp>
          <p:nvSpPr>
            <p:cNvPr id="22" name="Freeform 46"/>
            <p:cNvSpPr>
              <a:spLocks/>
            </p:cNvSpPr>
            <p:nvPr>
              <p:custDataLst>
                <p:tags r:id="rId7"/>
              </p:custDataLst>
            </p:nvPr>
          </p:nvSpPr>
          <p:spPr bwMode="gray">
            <a:xfrm>
              <a:off x="9171044" y="5429445"/>
              <a:ext cx="360307" cy="483807"/>
            </a:xfrm>
            <a:custGeom>
              <a:avLst/>
              <a:gdLst>
                <a:gd name="T0" fmla="*/ 292141421 w 135"/>
                <a:gd name="T1" fmla="*/ 0 h 197"/>
                <a:gd name="T2" fmla="*/ 99756206 w 135"/>
                <a:gd name="T3" fmla="*/ 640327525 h 197"/>
                <a:gd name="T4" fmla="*/ 0 w 135"/>
                <a:gd name="T5" fmla="*/ 773223726 h 197"/>
                <a:gd name="T6" fmla="*/ 28500628 w 135"/>
                <a:gd name="T7" fmla="*/ 1165877952 h 197"/>
                <a:gd name="T8" fmla="*/ 470277703 w 135"/>
                <a:gd name="T9" fmla="*/ 1190040646 h 197"/>
                <a:gd name="T10" fmla="*/ 961931536 w 135"/>
                <a:gd name="T11" fmla="*/ 42286577 h 197"/>
                <a:gd name="T12" fmla="*/ 961931536 w 135"/>
                <a:gd name="T13" fmla="*/ 0 h 197"/>
                <a:gd name="T14" fmla="*/ 627037771 w 135"/>
                <a:gd name="T15" fmla="*/ 253714510 h 197"/>
                <a:gd name="T16" fmla="*/ 292141421 w 135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"/>
                <a:gd name="T28" fmla="*/ 0 h 197"/>
                <a:gd name="T29" fmla="*/ 135 w 135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" h="197">
                  <a:moveTo>
                    <a:pt x="41" y="0"/>
                  </a:moveTo>
                  <a:cubicBezTo>
                    <a:pt x="42" y="36"/>
                    <a:pt x="34" y="73"/>
                    <a:pt x="14" y="106"/>
                  </a:cubicBezTo>
                  <a:cubicBezTo>
                    <a:pt x="10" y="114"/>
                    <a:pt x="5" y="121"/>
                    <a:pt x="0" y="128"/>
                  </a:cubicBezTo>
                  <a:cubicBezTo>
                    <a:pt x="4" y="193"/>
                    <a:pt x="4" y="193"/>
                    <a:pt x="4" y="193"/>
                  </a:cubicBezTo>
                  <a:cubicBezTo>
                    <a:pt x="66" y="197"/>
                    <a:pt x="66" y="197"/>
                    <a:pt x="66" y="197"/>
                  </a:cubicBezTo>
                  <a:cubicBezTo>
                    <a:pt x="109" y="146"/>
                    <a:pt x="135" y="80"/>
                    <a:pt x="135" y="7"/>
                  </a:cubicBezTo>
                  <a:cubicBezTo>
                    <a:pt x="135" y="5"/>
                    <a:pt x="135" y="3"/>
                    <a:pt x="135" y="0"/>
                  </a:cubicBezTo>
                  <a:cubicBezTo>
                    <a:pt x="88" y="42"/>
                    <a:pt x="88" y="42"/>
                    <a:pt x="88" y="42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chemeClr val="accent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>
                <a:latin typeface="+mn-lt"/>
              </a:endParaRPr>
            </a:p>
          </p:txBody>
        </p:sp>
        <p:sp>
          <p:nvSpPr>
            <p:cNvPr id="7302" name="Freeform 47"/>
            <p:cNvSpPr>
              <a:spLocks/>
            </p:cNvSpPr>
            <p:nvPr>
              <p:custDataLst>
                <p:tags r:id="rId8"/>
              </p:custDataLst>
            </p:nvPr>
          </p:nvSpPr>
          <p:spPr bwMode="gray">
            <a:xfrm>
              <a:off x="8705850" y="5776913"/>
              <a:ext cx="609600" cy="385762"/>
            </a:xfrm>
            <a:custGeom>
              <a:avLst/>
              <a:gdLst>
                <a:gd name="T0" fmla="*/ 2147483646 w 229"/>
                <a:gd name="T1" fmla="*/ 0 h 157"/>
                <a:gd name="T2" fmla="*/ 2147483646 w 229"/>
                <a:gd name="T3" fmla="*/ 2147483646 h 157"/>
                <a:gd name="T4" fmla="*/ 0 w 229"/>
                <a:gd name="T5" fmla="*/ 2147483646 h 157"/>
                <a:gd name="T6" fmla="*/ 2147483646 w 229"/>
                <a:gd name="T7" fmla="*/ 2147483646 h 157"/>
                <a:gd name="T8" fmla="*/ 2147483646 w 229"/>
                <a:gd name="T9" fmla="*/ 2147483646 h 157"/>
                <a:gd name="T10" fmla="*/ 2147483646 w 229"/>
                <a:gd name="T11" fmla="*/ 2147483646 h 157"/>
                <a:gd name="T12" fmla="*/ 2147483646 w 229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9"/>
                <a:gd name="T22" fmla="*/ 0 h 157"/>
                <a:gd name="T23" fmla="*/ 229 w 229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9" h="157">
                  <a:moveTo>
                    <a:pt x="163" y="0"/>
                  </a:moveTo>
                  <a:cubicBezTo>
                    <a:pt x="131" y="35"/>
                    <a:pt x="88" y="56"/>
                    <a:pt x="43" y="62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41" y="157"/>
                    <a:pt x="41" y="157"/>
                    <a:pt x="41" y="157"/>
                  </a:cubicBezTo>
                  <a:cubicBezTo>
                    <a:pt x="115" y="151"/>
                    <a:pt x="181" y="118"/>
                    <a:pt x="229" y="67"/>
                  </a:cubicBezTo>
                  <a:cubicBezTo>
                    <a:pt x="167" y="63"/>
                    <a:pt x="167" y="63"/>
                    <a:pt x="167" y="63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00A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03" name="Freeform 48"/>
            <p:cNvSpPr>
              <a:spLocks/>
            </p:cNvSpPr>
            <p:nvPr>
              <p:custDataLst>
                <p:tags r:id="rId9"/>
              </p:custDataLst>
            </p:nvPr>
          </p:nvSpPr>
          <p:spPr bwMode="gray">
            <a:xfrm>
              <a:off x="8185150" y="4924425"/>
              <a:ext cx="1133475" cy="1044575"/>
            </a:xfrm>
            <a:custGeom>
              <a:avLst/>
              <a:gdLst>
                <a:gd name="T0" fmla="*/ 2147483646 w 425"/>
                <a:gd name="T1" fmla="*/ 2147483646 h 425"/>
                <a:gd name="T2" fmla="*/ 2147483646 w 425"/>
                <a:gd name="T3" fmla="*/ 2147483646 h 425"/>
                <a:gd name="T4" fmla="*/ 2147483646 w 425"/>
                <a:gd name="T5" fmla="*/ 2147483646 h 425"/>
                <a:gd name="T6" fmla="*/ 2147483646 w 425"/>
                <a:gd name="T7" fmla="*/ 2147483646 h 425"/>
                <a:gd name="T8" fmla="*/ 2147483646 w 425"/>
                <a:gd name="T9" fmla="*/ 2147483646 h 4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5"/>
                <a:gd name="T16" fmla="*/ 0 h 425"/>
                <a:gd name="T17" fmla="*/ 425 w 425"/>
                <a:gd name="T18" fmla="*/ 425 h 4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5" h="425">
                  <a:moveTo>
                    <a:pt x="119" y="373"/>
                  </a:moveTo>
                  <a:cubicBezTo>
                    <a:pt x="31" y="322"/>
                    <a:pt x="0" y="208"/>
                    <a:pt x="51" y="119"/>
                  </a:cubicBezTo>
                  <a:cubicBezTo>
                    <a:pt x="103" y="30"/>
                    <a:pt x="217" y="0"/>
                    <a:pt x="305" y="51"/>
                  </a:cubicBezTo>
                  <a:cubicBezTo>
                    <a:pt x="394" y="103"/>
                    <a:pt x="425" y="216"/>
                    <a:pt x="374" y="305"/>
                  </a:cubicBezTo>
                  <a:cubicBezTo>
                    <a:pt x="322" y="394"/>
                    <a:pt x="208" y="425"/>
                    <a:pt x="119" y="3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" name="Freeform 90"/>
          <p:cNvSpPr>
            <a:spLocks/>
          </p:cNvSpPr>
          <p:nvPr/>
        </p:nvSpPr>
        <p:spPr bwMode="auto">
          <a:xfrm>
            <a:off x="4959352" y="2370138"/>
            <a:ext cx="403225" cy="30162"/>
          </a:xfrm>
          <a:custGeom>
            <a:avLst/>
            <a:gdLst>
              <a:gd name="T0" fmla="*/ 411 w 411"/>
              <a:gd name="T1" fmla="*/ 0 h 31"/>
              <a:gd name="T2" fmla="*/ 411 w 411"/>
              <a:gd name="T3" fmla="*/ 14 h 31"/>
              <a:gd name="T4" fmla="*/ 385 w 411"/>
              <a:gd name="T5" fmla="*/ 31 h 31"/>
              <a:gd name="T6" fmla="*/ 27 w 411"/>
              <a:gd name="T7" fmla="*/ 31 h 31"/>
              <a:gd name="T8" fmla="*/ 0 w 411"/>
              <a:gd name="T9" fmla="*/ 13 h 31"/>
              <a:gd name="T10" fmla="*/ 0 w 411"/>
              <a:gd name="T11" fmla="*/ 0 h 31"/>
              <a:gd name="T12" fmla="*/ 411 w 411"/>
              <a:gd name="T13" fmla="*/ 0 h 31"/>
              <a:gd name="connsiteX0" fmla="*/ 10000 w 10000"/>
              <a:gd name="connsiteY0" fmla="*/ 0 h 10000"/>
              <a:gd name="connsiteX1" fmla="*/ 10000 w 10000"/>
              <a:gd name="connsiteY1" fmla="*/ 4516 h 10000"/>
              <a:gd name="connsiteX2" fmla="*/ 9367 w 10000"/>
              <a:gd name="connsiteY2" fmla="*/ 10000 h 10000"/>
              <a:gd name="connsiteX3" fmla="*/ 657 w 10000"/>
              <a:gd name="connsiteY3" fmla="*/ 10000 h 10000"/>
              <a:gd name="connsiteX4" fmla="*/ 0 w 10000"/>
              <a:gd name="connsiteY4" fmla="*/ 4194 h 10000"/>
              <a:gd name="connsiteX5" fmla="*/ 0 w 10000"/>
              <a:gd name="connsiteY5" fmla="*/ 0 h 10000"/>
              <a:gd name="connsiteX6" fmla="*/ 10000 w 10000"/>
              <a:gd name="connsiteY6" fmla="*/ 0 h 10000"/>
              <a:gd name="connsiteX0" fmla="*/ 10000 w 10000"/>
              <a:gd name="connsiteY0" fmla="*/ 0 h 10000"/>
              <a:gd name="connsiteX1" fmla="*/ 10000 w 10000"/>
              <a:gd name="connsiteY1" fmla="*/ 4516 h 10000"/>
              <a:gd name="connsiteX2" fmla="*/ 9367 w 10000"/>
              <a:gd name="connsiteY2" fmla="*/ 10000 h 10000"/>
              <a:gd name="connsiteX3" fmla="*/ 657 w 10000"/>
              <a:gd name="connsiteY3" fmla="*/ 10000 h 10000"/>
              <a:gd name="connsiteX4" fmla="*/ 0 w 10000"/>
              <a:gd name="connsiteY4" fmla="*/ 4194 h 10000"/>
              <a:gd name="connsiteX5" fmla="*/ 0 w 10000"/>
              <a:gd name="connsiteY5" fmla="*/ 0 h 10000"/>
              <a:gd name="connsiteX6" fmla="*/ 10000 w 10000"/>
              <a:gd name="connsiteY6" fmla="*/ 0 h 10000"/>
              <a:gd name="connsiteX0" fmla="*/ 10000 w 10000"/>
              <a:gd name="connsiteY0" fmla="*/ 0 h 10000"/>
              <a:gd name="connsiteX1" fmla="*/ 10000 w 10000"/>
              <a:gd name="connsiteY1" fmla="*/ 4516 h 10000"/>
              <a:gd name="connsiteX2" fmla="*/ 9367 w 10000"/>
              <a:gd name="connsiteY2" fmla="*/ 10000 h 10000"/>
              <a:gd name="connsiteX3" fmla="*/ 657 w 10000"/>
              <a:gd name="connsiteY3" fmla="*/ 10000 h 10000"/>
              <a:gd name="connsiteX4" fmla="*/ 0 w 10000"/>
              <a:gd name="connsiteY4" fmla="*/ 4194 h 10000"/>
              <a:gd name="connsiteX5" fmla="*/ 0 w 10000"/>
              <a:gd name="connsiteY5" fmla="*/ 0 h 10000"/>
              <a:gd name="connsiteX6" fmla="*/ 10000 w 10000"/>
              <a:gd name="connsiteY6" fmla="*/ 0 h 10000"/>
              <a:gd name="connsiteX0" fmla="*/ 10000 w 10000"/>
              <a:gd name="connsiteY0" fmla="*/ 0 h 10000"/>
              <a:gd name="connsiteX1" fmla="*/ 10000 w 10000"/>
              <a:gd name="connsiteY1" fmla="*/ 4516 h 10000"/>
              <a:gd name="connsiteX2" fmla="*/ 9367 w 10000"/>
              <a:gd name="connsiteY2" fmla="*/ 10000 h 10000"/>
              <a:gd name="connsiteX3" fmla="*/ 657 w 10000"/>
              <a:gd name="connsiteY3" fmla="*/ 10000 h 10000"/>
              <a:gd name="connsiteX4" fmla="*/ 0 w 10000"/>
              <a:gd name="connsiteY4" fmla="*/ 4194 h 10000"/>
              <a:gd name="connsiteX5" fmla="*/ 0 w 10000"/>
              <a:gd name="connsiteY5" fmla="*/ 0 h 10000"/>
              <a:gd name="connsiteX6" fmla="*/ 10000 w 10000"/>
              <a:gd name="connsiteY6" fmla="*/ 0 h 10000"/>
              <a:gd name="connsiteX0" fmla="*/ 10000 w 10000"/>
              <a:gd name="connsiteY0" fmla="*/ 0 h 10000"/>
              <a:gd name="connsiteX1" fmla="*/ 10000 w 10000"/>
              <a:gd name="connsiteY1" fmla="*/ 4516 h 10000"/>
              <a:gd name="connsiteX2" fmla="*/ 9367 w 10000"/>
              <a:gd name="connsiteY2" fmla="*/ 10000 h 10000"/>
              <a:gd name="connsiteX3" fmla="*/ 657 w 10000"/>
              <a:gd name="connsiteY3" fmla="*/ 10000 h 10000"/>
              <a:gd name="connsiteX4" fmla="*/ 0 w 10000"/>
              <a:gd name="connsiteY4" fmla="*/ 4194 h 10000"/>
              <a:gd name="connsiteX5" fmla="*/ 0 w 10000"/>
              <a:gd name="connsiteY5" fmla="*/ 0 h 10000"/>
              <a:gd name="connsiteX6" fmla="*/ 10000 w 10000"/>
              <a:gd name="connsiteY6" fmla="*/ 0 h 10000"/>
              <a:gd name="connsiteX0" fmla="*/ 10000 w 10000"/>
              <a:gd name="connsiteY0" fmla="*/ 0 h 10000"/>
              <a:gd name="connsiteX1" fmla="*/ 10000 w 10000"/>
              <a:gd name="connsiteY1" fmla="*/ 4516 h 10000"/>
              <a:gd name="connsiteX2" fmla="*/ 9367 w 10000"/>
              <a:gd name="connsiteY2" fmla="*/ 10000 h 10000"/>
              <a:gd name="connsiteX3" fmla="*/ 657 w 10000"/>
              <a:gd name="connsiteY3" fmla="*/ 10000 h 10000"/>
              <a:gd name="connsiteX4" fmla="*/ 0 w 10000"/>
              <a:gd name="connsiteY4" fmla="*/ 4194 h 10000"/>
              <a:gd name="connsiteX5" fmla="*/ 0 w 10000"/>
              <a:gd name="connsiteY5" fmla="*/ 0 h 10000"/>
              <a:gd name="connsiteX6" fmla="*/ 10000 w 10000"/>
              <a:gd name="connsiteY6" fmla="*/ 0 h 10000"/>
              <a:gd name="connsiteX0" fmla="*/ 10000 w 10000"/>
              <a:gd name="connsiteY0" fmla="*/ 0 h 10000"/>
              <a:gd name="connsiteX1" fmla="*/ 10000 w 10000"/>
              <a:gd name="connsiteY1" fmla="*/ 4516 h 10000"/>
              <a:gd name="connsiteX2" fmla="*/ 9367 w 10000"/>
              <a:gd name="connsiteY2" fmla="*/ 10000 h 10000"/>
              <a:gd name="connsiteX3" fmla="*/ 657 w 10000"/>
              <a:gd name="connsiteY3" fmla="*/ 10000 h 10000"/>
              <a:gd name="connsiteX4" fmla="*/ 0 w 10000"/>
              <a:gd name="connsiteY4" fmla="*/ 4194 h 10000"/>
              <a:gd name="connsiteX5" fmla="*/ 0 w 10000"/>
              <a:gd name="connsiteY5" fmla="*/ 0 h 10000"/>
              <a:gd name="connsiteX6" fmla="*/ 10000 w 10000"/>
              <a:gd name="connsiteY6" fmla="*/ 0 h 10000"/>
              <a:gd name="connsiteX0" fmla="*/ 10000 w 10000"/>
              <a:gd name="connsiteY0" fmla="*/ 0 h 10000"/>
              <a:gd name="connsiteX1" fmla="*/ 10000 w 10000"/>
              <a:gd name="connsiteY1" fmla="*/ 4516 h 10000"/>
              <a:gd name="connsiteX2" fmla="*/ 9367 w 10000"/>
              <a:gd name="connsiteY2" fmla="*/ 10000 h 10000"/>
              <a:gd name="connsiteX3" fmla="*/ 657 w 10000"/>
              <a:gd name="connsiteY3" fmla="*/ 10000 h 10000"/>
              <a:gd name="connsiteX4" fmla="*/ 0 w 10000"/>
              <a:gd name="connsiteY4" fmla="*/ 4194 h 10000"/>
              <a:gd name="connsiteX5" fmla="*/ 0 w 10000"/>
              <a:gd name="connsiteY5" fmla="*/ 0 h 10000"/>
              <a:gd name="connsiteX6" fmla="*/ 10000 w 10000"/>
              <a:gd name="connsiteY6" fmla="*/ 0 h 10000"/>
              <a:gd name="connsiteX0" fmla="*/ 10000 w 10000"/>
              <a:gd name="connsiteY0" fmla="*/ 0 h 10072"/>
              <a:gd name="connsiteX1" fmla="*/ 10000 w 10000"/>
              <a:gd name="connsiteY1" fmla="*/ 4516 h 10072"/>
              <a:gd name="connsiteX2" fmla="*/ 9367 w 10000"/>
              <a:gd name="connsiteY2" fmla="*/ 10000 h 10072"/>
              <a:gd name="connsiteX3" fmla="*/ 657 w 10000"/>
              <a:gd name="connsiteY3" fmla="*/ 10000 h 10072"/>
              <a:gd name="connsiteX4" fmla="*/ 0 w 10000"/>
              <a:gd name="connsiteY4" fmla="*/ 4194 h 10072"/>
              <a:gd name="connsiteX5" fmla="*/ 0 w 10000"/>
              <a:gd name="connsiteY5" fmla="*/ 0 h 10072"/>
              <a:gd name="connsiteX6" fmla="*/ 10000 w 10000"/>
              <a:gd name="connsiteY6" fmla="*/ 0 h 10072"/>
              <a:gd name="connsiteX0" fmla="*/ 10000 w 10000"/>
              <a:gd name="connsiteY0" fmla="*/ 0 h 10072"/>
              <a:gd name="connsiteX1" fmla="*/ 10000 w 10000"/>
              <a:gd name="connsiteY1" fmla="*/ 4516 h 10072"/>
              <a:gd name="connsiteX2" fmla="*/ 9367 w 10000"/>
              <a:gd name="connsiteY2" fmla="*/ 10000 h 10072"/>
              <a:gd name="connsiteX3" fmla="*/ 657 w 10000"/>
              <a:gd name="connsiteY3" fmla="*/ 10000 h 10072"/>
              <a:gd name="connsiteX4" fmla="*/ 0 w 10000"/>
              <a:gd name="connsiteY4" fmla="*/ 4194 h 10072"/>
              <a:gd name="connsiteX5" fmla="*/ 0 w 10000"/>
              <a:gd name="connsiteY5" fmla="*/ 0 h 10072"/>
              <a:gd name="connsiteX6" fmla="*/ 10000 w 10000"/>
              <a:gd name="connsiteY6" fmla="*/ 0 h 10072"/>
              <a:gd name="connsiteX0" fmla="*/ 10000 w 10000"/>
              <a:gd name="connsiteY0" fmla="*/ 0 h 10003"/>
              <a:gd name="connsiteX1" fmla="*/ 10000 w 10000"/>
              <a:gd name="connsiteY1" fmla="*/ 4516 h 10003"/>
              <a:gd name="connsiteX2" fmla="*/ 9367 w 10000"/>
              <a:gd name="connsiteY2" fmla="*/ 10000 h 10003"/>
              <a:gd name="connsiteX3" fmla="*/ 657 w 10000"/>
              <a:gd name="connsiteY3" fmla="*/ 10000 h 10003"/>
              <a:gd name="connsiteX4" fmla="*/ 0 w 10000"/>
              <a:gd name="connsiteY4" fmla="*/ 4194 h 10003"/>
              <a:gd name="connsiteX5" fmla="*/ 0 w 10000"/>
              <a:gd name="connsiteY5" fmla="*/ 0 h 10003"/>
              <a:gd name="connsiteX6" fmla="*/ 10000 w 10000"/>
              <a:gd name="connsiteY6" fmla="*/ 0 h 10003"/>
              <a:gd name="connsiteX0" fmla="*/ 10000 w 10000"/>
              <a:gd name="connsiteY0" fmla="*/ 0 h 10003"/>
              <a:gd name="connsiteX1" fmla="*/ 10000 w 10000"/>
              <a:gd name="connsiteY1" fmla="*/ 4516 h 10003"/>
              <a:gd name="connsiteX2" fmla="*/ 9367 w 10000"/>
              <a:gd name="connsiteY2" fmla="*/ 10000 h 10003"/>
              <a:gd name="connsiteX3" fmla="*/ 657 w 10000"/>
              <a:gd name="connsiteY3" fmla="*/ 10000 h 10003"/>
              <a:gd name="connsiteX4" fmla="*/ 0 w 10000"/>
              <a:gd name="connsiteY4" fmla="*/ 4194 h 10003"/>
              <a:gd name="connsiteX5" fmla="*/ 0 w 10000"/>
              <a:gd name="connsiteY5" fmla="*/ 0 h 10003"/>
              <a:gd name="connsiteX6" fmla="*/ 10000 w 10000"/>
              <a:gd name="connsiteY6" fmla="*/ 0 h 10003"/>
              <a:gd name="connsiteX0" fmla="*/ 10000 w 10000"/>
              <a:gd name="connsiteY0" fmla="*/ 0 h 10000"/>
              <a:gd name="connsiteX1" fmla="*/ 10000 w 10000"/>
              <a:gd name="connsiteY1" fmla="*/ 4516 h 10000"/>
              <a:gd name="connsiteX2" fmla="*/ 9367 w 10000"/>
              <a:gd name="connsiteY2" fmla="*/ 10000 h 10000"/>
              <a:gd name="connsiteX3" fmla="*/ 657 w 10000"/>
              <a:gd name="connsiteY3" fmla="*/ 10000 h 10000"/>
              <a:gd name="connsiteX4" fmla="*/ 0 w 10000"/>
              <a:gd name="connsiteY4" fmla="*/ 4194 h 10000"/>
              <a:gd name="connsiteX5" fmla="*/ 0 w 10000"/>
              <a:gd name="connsiteY5" fmla="*/ 0 h 10000"/>
              <a:gd name="connsiteX6" fmla="*/ 10000 w 10000"/>
              <a:gd name="connsiteY6" fmla="*/ 0 h 10000"/>
              <a:gd name="connsiteX0" fmla="*/ 10000 w 10000"/>
              <a:gd name="connsiteY0" fmla="*/ 0 h 10000"/>
              <a:gd name="connsiteX1" fmla="*/ 10000 w 10000"/>
              <a:gd name="connsiteY1" fmla="*/ 4516 h 10000"/>
              <a:gd name="connsiteX2" fmla="*/ 9367 w 10000"/>
              <a:gd name="connsiteY2" fmla="*/ 10000 h 10000"/>
              <a:gd name="connsiteX3" fmla="*/ 657 w 10000"/>
              <a:gd name="connsiteY3" fmla="*/ 10000 h 10000"/>
              <a:gd name="connsiteX4" fmla="*/ 0 w 10000"/>
              <a:gd name="connsiteY4" fmla="*/ 4194 h 10000"/>
              <a:gd name="connsiteX5" fmla="*/ 0 w 10000"/>
              <a:gd name="connsiteY5" fmla="*/ 0 h 10000"/>
              <a:gd name="connsiteX6" fmla="*/ 10000 w 10000"/>
              <a:gd name="connsiteY6" fmla="*/ 0 h 10000"/>
              <a:gd name="connsiteX0" fmla="*/ 10000 w 10000"/>
              <a:gd name="connsiteY0" fmla="*/ 0 h 10000"/>
              <a:gd name="connsiteX1" fmla="*/ 10000 w 10000"/>
              <a:gd name="connsiteY1" fmla="*/ 4516 h 10000"/>
              <a:gd name="connsiteX2" fmla="*/ 9367 w 10000"/>
              <a:gd name="connsiteY2" fmla="*/ 10000 h 10000"/>
              <a:gd name="connsiteX3" fmla="*/ 657 w 10000"/>
              <a:gd name="connsiteY3" fmla="*/ 10000 h 10000"/>
              <a:gd name="connsiteX4" fmla="*/ 0 w 10000"/>
              <a:gd name="connsiteY4" fmla="*/ 4194 h 10000"/>
              <a:gd name="connsiteX5" fmla="*/ 0 w 10000"/>
              <a:gd name="connsiteY5" fmla="*/ 0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10000" y="4516"/>
                </a:lnTo>
                <a:cubicBezTo>
                  <a:pt x="9967" y="8160"/>
                  <a:pt x="9747" y="9988"/>
                  <a:pt x="9367" y="10000"/>
                </a:cubicBezTo>
                <a:lnTo>
                  <a:pt x="657" y="10000"/>
                </a:lnTo>
                <a:cubicBezTo>
                  <a:pt x="414" y="9774"/>
                  <a:pt x="42" y="8586"/>
                  <a:pt x="0" y="4194"/>
                </a:cubicBezTo>
                <a:lnTo>
                  <a:pt x="0" y="0"/>
                </a:lnTo>
                <a:lnTo>
                  <a:pt x="1000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6" name="Freeform 91"/>
          <p:cNvSpPr>
            <a:spLocks/>
          </p:cNvSpPr>
          <p:nvPr/>
        </p:nvSpPr>
        <p:spPr bwMode="auto">
          <a:xfrm>
            <a:off x="4986338" y="2157413"/>
            <a:ext cx="347663" cy="195262"/>
          </a:xfrm>
          <a:custGeom>
            <a:avLst/>
            <a:gdLst>
              <a:gd name="T0" fmla="*/ 324 w 411"/>
              <a:gd name="T1" fmla="*/ 0 h 270"/>
              <a:gd name="T2" fmla="*/ 411 w 411"/>
              <a:gd name="T3" fmla="*/ 270 h 270"/>
              <a:gd name="T4" fmla="*/ 0 w 411"/>
              <a:gd name="T5" fmla="*/ 270 h 270"/>
              <a:gd name="T6" fmla="*/ 87 w 411"/>
              <a:gd name="T7" fmla="*/ 0 h 270"/>
              <a:gd name="T8" fmla="*/ 324 w 411"/>
              <a:gd name="T9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1" h="270">
                <a:moveTo>
                  <a:pt x="324" y="0"/>
                </a:moveTo>
                <a:lnTo>
                  <a:pt x="411" y="270"/>
                </a:lnTo>
                <a:lnTo>
                  <a:pt x="0" y="270"/>
                </a:lnTo>
                <a:lnTo>
                  <a:pt x="87" y="0"/>
                </a:lnTo>
                <a:lnTo>
                  <a:pt x="32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7" name="Oval 320"/>
          <p:cNvSpPr/>
          <p:nvPr/>
        </p:nvSpPr>
        <p:spPr>
          <a:xfrm>
            <a:off x="5286375" y="2043115"/>
            <a:ext cx="82551" cy="109537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28" name="Freeform 321"/>
          <p:cNvSpPr>
            <a:spLocks/>
          </p:cNvSpPr>
          <p:nvPr/>
        </p:nvSpPr>
        <p:spPr bwMode="auto">
          <a:xfrm flipH="1">
            <a:off x="5289551" y="2155825"/>
            <a:ext cx="141288" cy="139700"/>
          </a:xfrm>
          <a:custGeom>
            <a:avLst/>
            <a:gdLst>
              <a:gd name="connsiteX0" fmla="*/ 1152573 w 1271528"/>
              <a:gd name="connsiteY0" fmla="*/ 0 h 1246634"/>
              <a:gd name="connsiteX1" fmla="*/ 910518 w 1271528"/>
              <a:gd name="connsiteY1" fmla="*/ 385270 h 1246634"/>
              <a:gd name="connsiteX2" fmla="*/ 635214 w 1271528"/>
              <a:gd name="connsiteY2" fmla="*/ 16625 h 1246634"/>
              <a:gd name="connsiteX3" fmla="*/ 0 w 1271528"/>
              <a:gd name="connsiteY3" fmla="*/ 462751 h 1246634"/>
              <a:gd name="connsiteX4" fmla="*/ 33467 w 1271528"/>
              <a:gd name="connsiteY4" fmla="*/ 1141538 h 1246634"/>
              <a:gd name="connsiteX5" fmla="*/ 38305 w 1271528"/>
              <a:gd name="connsiteY5" fmla="*/ 1246634 h 1246634"/>
              <a:gd name="connsiteX6" fmla="*/ 858994 w 1271528"/>
              <a:gd name="connsiteY6" fmla="*/ 1246634 h 1246634"/>
              <a:gd name="connsiteX7" fmla="*/ 1271528 w 1271528"/>
              <a:gd name="connsiteY7" fmla="*/ 9736 h 124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1528" h="1246634">
                <a:moveTo>
                  <a:pt x="1152573" y="0"/>
                </a:moveTo>
                <a:lnTo>
                  <a:pt x="910518" y="385270"/>
                </a:lnTo>
                <a:lnTo>
                  <a:pt x="635214" y="16625"/>
                </a:lnTo>
                <a:cubicBezTo>
                  <a:pt x="302309" y="26342"/>
                  <a:pt x="6875" y="183158"/>
                  <a:pt x="0" y="462751"/>
                </a:cubicBezTo>
                <a:cubicBezTo>
                  <a:pt x="12121" y="667498"/>
                  <a:pt x="22794" y="904450"/>
                  <a:pt x="33467" y="1141538"/>
                </a:cubicBezTo>
                <a:lnTo>
                  <a:pt x="38305" y="1246634"/>
                </a:lnTo>
                <a:lnTo>
                  <a:pt x="858994" y="1246634"/>
                </a:lnTo>
                <a:lnTo>
                  <a:pt x="1271528" y="9736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9" name="Oval 318"/>
          <p:cNvSpPr/>
          <p:nvPr/>
        </p:nvSpPr>
        <p:spPr>
          <a:xfrm flipH="1">
            <a:off x="4949826" y="2043115"/>
            <a:ext cx="82551" cy="109537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30" name="Freeform 319"/>
          <p:cNvSpPr>
            <a:spLocks/>
          </p:cNvSpPr>
          <p:nvPr/>
        </p:nvSpPr>
        <p:spPr bwMode="auto">
          <a:xfrm>
            <a:off x="4887913" y="2155825"/>
            <a:ext cx="142875" cy="139700"/>
          </a:xfrm>
          <a:custGeom>
            <a:avLst/>
            <a:gdLst>
              <a:gd name="connsiteX0" fmla="*/ 1152573 w 1271528"/>
              <a:gd name="connsiteY0" fmla="*/ 0 h 1246634"/>
              <a:gd name="connsiteX1" fmla="*/ 910518 w 1271528"/>
              <a:gd name="connsiteY1" fmla="*/ 385270 h 1246634"/>
              <a:gd name="connsiteX2" fmla="*/ 635214 w 1271528"/>
              <a:gd name="connsiteY2" fmla="*/ 16625 h 1246634"/>
              <a:gd name="connsiteX3" fmla="*/ 0 w 1271528"/>
              <a:gd name="connsiteY3" fmla="*/ 462751 h 1246634"/>
              <a:gd name="connsiteX4" fmla="*/ 33467 w 1271528"/>
              <a:gd name="connsiteY4" fmla="*/ 1141538 h 1246634"/>
              <a:gd name="connsiteX5" fmla="*/ 38305 w 1271528"/>
              <a:gd name="connsiteY5" fmla="*/ 1246634 h 1246634"/>
              <a:gd name="connsiteX6" fmla="*/ 858994 w 1271528"/>
              <a:gd name="connsiteY6" fmla="*/ 1246634 h 1246634"/>
              <a:gd name="connsiteX7" fmla="*/ 1271528 w 1271528"/>
              <a:gd name="connsiteY7" fmla="*/ 9736 h 124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1528" h="1246634">
                <a:moveTo>
                  <a:pt x="1152573" y="0"/>
                </a:moveTo>
                <a:lnTo>
                  <a:pt x="910518" y="385270"/>
                </a:lnTo>
                <a:lnTo>
                  <a:pt x="635214" y="16625"/>
                </a:lnTo>
                <a:cubicBezTo>
                  <a:pt x="302309" y="26342"/>
                  <a:pt x="6875" y="183158"/>
                  <a:pt x="0" y="462751"/>
                </a:cubicBezTo>
                <a:cubicBezTo>
                  <a:pt x="12121" y="667498"/>
                  <a:pt x="22794" y="904450"/>
                  <a:pt x="33467" y="1141538"/>
                </a:cubicBezTo>
                <a:lnTo>
                  <a:pt x="38305" y="1246634"/>
                </a:lnTo>
                <a:lnTo>
                  <a:pt x="858994" y="1246634"/>
                </a:lnTo>
                <a:lnTo>
                  <a:pt x="1271528" y="9736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1" name="Oval 316"/>
          <p:cNvSpPr/>
          <p:nvPr/>
        </p:nvSpPr>
        <p:spPr>
          <a:xfrm>
            <a:off x="5122865" y="1773240"/>
            <a:ext cx="73025" cy="98425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32" name="Freeform 317"/>
          <p:cNvSpPr>
            <a:spLocks/>
          </p:cNvSpPr>
          <p:nvPr/>
        </p:nvSpPr>
        <p:spPr bwMode="auto">
          <a:xfrm flipH="1">
            <a:off x="5048251" y="1871665"/>
            <a:ext cx="220663" cy="276225"/>
          </a:xfrm>
          <a:custGeom>
            <a:avLst/>
            <a:gdLst>
              <a:gd name="connsiteX0" fmla="*/ 1382521 w 1973650"/>
              <a:gd name="connsiteY0" fmla="*/ 0 h 2468580"/>
              <a:gd name="connsiteX1" fmla="*/ 986825 w 1973650"/>
              <a:gd name="connsiteY1" fmla="*/ 847464 h 2468580"/>
              <a:gd name="connsiteX2" fmla="*/ 591129 w 1973650"/>
              <a:gd name="connsiteY2" fmla="*/ 0 h 2468580"/>
              <a:gd name="connsiteX3" fmla="*/ 0 w 1973650"/>
              <a:gd name="connsiteY3" fmla="*/ 480271 h 2468580"/>
              <a:gd name="connsiteX4" fmla="*/ 73891 w 1973650"/>
              <a:gd name="connsiteY4" fmla="*/ 1979876 h 2468580"/>
              <a:gd name="connsiteX5" fmla="*/ 381638 w 1973650"/>
              <a:gd name="connsiteY5" fmla="*/ 1973917 h 2468580"/>
              <a:gd name="connsiteX6" fmla="*/ 345989 w 1973650"/>
              <a:gd name="connsiteY6" fmla="*/ 713942 h 2468580"/>
              <a:gd name="connsiteX7" fmla="*/ 405203 w 1973650"/>
              <a:gd name="connsiteY7" fmla="*/ 707350 h 2468580"/>
              <a:gd name="connsiteX8" fmla="*/ 473703 w 1973650"/>
              <a:gd name="connsiteY8" fmla="*/ 2068462 h 2468580"/>
              <a:gd name="connsiteX9" fmla="*/ 478192 w 1973650"/>
              <a:gd name="connsiteY9" fmla="*/ 2468580 h 2468580"/>
              <a:gd name="connsiteX10" fmla="*/ 915088 w 1973650"/>
              <a:gd name="connsiteY10" fmla="*/ 2468580 h 2468580"/>
              <a:gd name="connsiteX11" fmla="*/ 949801 w 1973650"/>
              <a:gd name="connsiteY11" fmla="*/ 1955644 h 2468580"/>
              <a:gd name="connsiteX12" fmla="*/ 1023849 w 1973650"/>
              <a:gd name="connsiteY12" fmla="*/ 1955644 h 2468580"/>
              <a:gd name="connsiteX13" fmla="*/ 1059888 w 1973650"/>
              <a:gd name="connsiteY13" fmla="*/ 2468580 h 2468580"/>
              <a:gd name="connsiteX14" fmla="*/ 1496838 w 1973650"/>
              <a:gd name="connsiteY14" fmla="*/ 2468580 h 2468580"/>
              <a:gd name="connsiteX15" fmla="*/ 1499948 w 1973650"/>
              <a:gd name="connsiteY15" fmla="*/ 2068462 h 2468580"/>
              <a:gd name="connsiteX16" fmla="*/ 1572742 w 1973650"/>
              <a:gd name="connsiteY16" fmla="*/ 698761 h 2468580"/>
              <a:gd name="connsiteX17" fmla="*/ 1629809 w 1973650"/>
              <a:gd name="connsiteY17" fmla="*/ 705351 h 2468580"/>
              <a:gd name="connsiteX18" fmla="*/ 1592012 w 1973650"/>
              <a:gd name="connsiteY18" fmla="*/ 1973917 h 2468580"/>
              <a:gd name="connsiteX19" fmla="*/ 1899759 w 1973650"/>
              <a:gd name="connsiteY19" fmla="*/ 1979876 h 2468580"/>
              <a:gd name="connsiteX20" fmla="*/ 1973650 w 1973650"/>
              <a:gd name="connsiteY20" fmla="*/ 480271 h 2468580"/>
              <a:gd name="connsiteX21" fmla="*/ 1382521 w 1973650"/>
              <a:gd name="connsiteY21" fmla="*/ 0 h 246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3650" h="2468580">
                <a:moveTo>
                  <a:pt x="1382521" y="0"/>
                </a:moveTo>
                <a:lnTo>
                  <a:pt x="986825" y="847464"/>
                </a:lnTo>
                <a:lnTo>
                  <a:pt x="591129" y="0"/>
                </a:lnTo>
                <a:cubicBezTo>
                  <a:pt x="168552" y="10726"/>
                  <a:pt x="7589" y="171611"/>
                  <a:pt x="0" y="480271"/>
                </a:cubicBezTo>
                <a:cubicBezTo>
                  <a:pt x="26761" y="932337"/>
                  <a:pt x="47131" y="1526618"/>
                  <a:pt x="73891" y="1979876"/>
                </a:cubicBezTo>
                <a:cubicBezTo>
                  <a:pt x="106044" y="2114145"/>
                  <a:pt x="364663" y="2074420"/>
                  <a:pt x="381638" y="1973917"/>
                </a:cubicBezTo>
                <a:cubicBezTo>
                  <a:pt x="368258" y="1571506"/>
                  <a:pt x="359369" y="1115955"/>
                  <a:pt x="345989" y="713942"/>
                </a:cubicBezTo>
                <a:cubicBezTo>
                  <a:pt x="349685" y="649402"/>
                  <a:pt x="408552" y="659669"/>
                  <a:pt x="405203" y="707350"/>
                </a:cubicBezTo>
                <a:cubicBezTo>
                  <a:pt x="427970" y="1141142"/>
                  <a:pt x="450936" y="1634668"/>
                  <a:pt x="473703" y="2068462"/>
                </a:cubicBezTo>
                <a:lnTo>
                  <a:pt x="478192" y="2468580"/>
                </a:lnTo>
                <a:lnTo>
                  <a:pt x="915088" y="2468580"/>
                </a:lnTo>
                <a:lnTo>
                  <a:pt x="949801" y="1955644"/>
                </a:lnTo>
                <a:cubicBezTo>
                  <a:pt x="961341" y="1902543"/>
                  <a:pt x="1023082" y="1920495"/>
                  <a:pt x="1023849" y="1955644"/>
                </a:cubicBezTo>
                <a:lnTo>
                  <a:pt x="1059888" y="2468580"/>
                </a:lnTo>
                <a:lnTo>
                  <a:pt x="1496838" y="2468580"/>
                </a:lnTo>
                <a:lnTo>
                  <a:pt x="1499948" y="2068462"/>
                </a:lnTo>
                <a:cubicBezTo>
                  <a:pt x="1522714" y="1634668"/>
                  <a:pt x="1549975" y="1132553"/>
                  <a:pt x="1572742" y="698761"/>
                </a:cubicBezTo>
                <a:cubicBezTo>
                  <a:pt x="1584426" y="657522"/>
                  <a:pt x="1634371" y="662287"/>
                  <a:pt x="1629809" y="705351"/>
                </a:cubicBezTo>
                <a:cubicBezTo>
                  <a:pt x="1616429" y="1107365"/>
                  <a:pt x="1605393" y="1571506"/>
                  <a:pt x="1592012" y="1973917"/>
                </a:cubicBezTo>
                <a:cubicBezTo>
                  <a:pt x="1608987" y="2074420"/>
                  <a:pt x="1867607" y="2114145"/>
                  <a:pt x="1899759" y="1979876"/>
                </a:cubicBezTo>
                <a:cubicBezTo>
                  <a:pt x="1926520" y="1526618"/>
                  <a:pt x="1946890" y="932337"/>
                  <a:pt x="1973650" y="480271"/>
                </a:cubicBezTo>
                <a:cubicBezTo>
                  <a:pt x="1966062" y="171611"/>
                  <a:pt x="1805098" y="10726"/>
                  <a:pt x="138252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33" name="Group 35"/>
          <p:cNvGrpSpPr/>
          <p:nvPr/>
        </p:nvGrpSpPr>
        <p:grpSpPr>
          <a:xfrm>
            <a:off x="6259652" y="1902937"/>
            <a:ext cx="425949" cy="424010"/>
            <a:chOff x="5638800" y="987425"/>
            <a:chExt cx="801688" cy="803275"/>
          </a:xfrm>
          <a:solidFill>
            <a:schemeClr val="bg1"/>
          </a:solidFill>
        </p:grpSpPr>
        <p:sp>
          <p:nvSpPr>
            <p:cNvPr id="34" name="Freeform 61"/>
            <p:cNvSpPr>
              <a:spLocks noEditPoints="1"/>
            </p:cNvSpPr>
            <p:nvPr/>
          </p:nvSpPr>
          <p:spPr bwMode="auto">
            <a:xfrm>
              <a:off x="5638800" y="987425"/>
              <a:ext cx="801688" cy="803275"/>
            </a:xfrm>
            <a:custGeom>
              <a:avLst/>
              <a:gdLst>
                <a:gd name="T0" fmla="*/ 5033 w 8533"/>
                <a:gd name="T1" fmla="*/ 0 h 8533"/>
                <a:gd name="T2" fmla="*/ 1533 w 8533"/>
                <a:gd name="T3" fmla="*/ 3500 h 8533"/>
                <a:gd name="T4" fmla="*/ 2086 w 8533"/>
                <a:gd name="T5" fmla="*/ 5386 h 8533"/>
                <a:gd name="T6" fmla="*/ 73 w 8533"/>
                <a:gd name="T7" fmla="*/ 7400 h 8533"/>
                <a:gd name="T8" fmla="*/ 0 w 8533"/>
                <a:gd name="T9" fmla="*/ 7576 h 8533"/>
                <a:gd name="T10" fmla="*/ 73 w 8533"/>
                <a:gd name="T11" fmla="*/ 7753 h 8533"/>
                <a:gd name="T12" fmla="*/ 780 w 8533"/>
                <a:gd name="T13" fmla="*/ 8460 h 8533"/>
                <a:gd name="T14" fmla="*/ 957 w 8533"/>
                <a:gd name="T15" fmla="*/ 8533 h 8533"/>
                <a:gd name="T16" fmla="*/ 1134 w 8533"/>
                <a:gd name="T17" fmla="*/ 8460 h 8533"/>
                <a:gd name="T18" fmla="*/ 3147 w 8533"/>
                <a:gd name="T19" fmla="*/ 6447 h 8533"/>
                <a:gd name="T20" fmla="*/ 5033 w 8533"/>
                <a:gd name="T21" fmla="*/ 7000 h 8533"/>
                <a:gd name="T22" fmla="*/ 8533 w 8533"/>
                <a:gd name="T23" fmla="*/ 3500 h 8533"/>
                <a:gd name="T24" fmla="*/ 5033 w 8533"/>
                <a:gd name="T25" fmla="*/ 0 h 8533"/>
                <a:gd name="T26" fmla="*/ 957 w 8533"/>
                <a:gd name="T27" fmla="*/ 7930 h 8533"/>
                <a:gd name="T28" fmla="*/ 604 w 8533"/>
                <a:gd name="T29" fmla="*/ 7576 h 8533"/>
                <a:gd name="T30" fmla="*/ 1680 w 8533"/>
                <a:gd name="T31" fmla="*/ 6500 h 8533"/>
                <a:gd name="T32" fmla="*/ 2033 w 8533"/>
                <a:gd name="T33" fmla="*/ 6854 h 8533"/>
                <a:gd name="T34" fmla="*/ 957 w 8533"/>
                <a:gd name="T35" fmla="*/ 7930 h 8533"/>
                <a:gd name="T36" fmla="*/ 2387 w 8533"/>
                <a:gd name="T37" fmla="*/ 6500 h 8533"/>
                <a:gd name="T38" fmla="*/ 2033 w 8533"/>
                <a:gd name="T39" fmla="*/ 6146 h 8533"/>
                <a:gd name="T40" fmla="*/ 2389 w 8533"/>
                <a:gd name="T41" fmla="*/ 5791 h 8533"/>
                <a:gd name="T42" fmla="*/ 2743 w 8533"/>
                <a:gd name="T43" fmla="*/ 6144 h 8533"/>
                <a:gd name="T44" fmla="*/ 2387 w 8533"/>
                <a:gd name="T45" fmla="*/ 6500 h 8533"/>
                <a:gd name="T46" fmla="*/ 5033 w 8533"/>
                <a:gd name="T47" fmla="*/ 6500 h 8533"/>
                <a:gd name="T48" fmla="*/ 2033 w 8533"/>
                <a:gd name="T49" fmla="*/ 3500 h 8533"/>
                <a:gd name="T50" fmla="*/ 5033 w 8533"/>
                <a:gd name="T51" fmla="*/ 500 h 8533"/>
                <a:gd name="T52" fmla="*/ 8033 w 8533"/>
                <a:gd name="T53" fmla="*/ 3500 h 8533"/>
                <a:gd name="T54" fmla="*/ 5033 w 8533"/>
                <a:gd name="T55" fmla="*/ 6500 h 8533"/>
                <a:gd name="T56" fmla="*/ 5033 w 8533"/>
                <a:gd name="T57" fmla="*/ 6500 h 8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33" h="8533">
                  <a:moveTo>
                    <a:pt x="5033" y="0"/>
                  </a:moveTo>
                  <a:cubicBezTo>
                    <a:pt x="3103" y="0"/>
                    <a:pt x="1533" y="1570"/>
                    <a:pt x="1533" y="3500"/>
                  </a:cubicBezTo>
                  <a:cubicBezTo>
                    <a:pt x="1533" y="4194"/>
                    <a:pt x="1736" y="4842"/>
                    <a:pt x="2086" y="5386"/>
                  </a:cubicBezTo>
                  <a:lnTo>
                    <a:pt x="73" y="7400"/>
                  </a:lnTo>
                  <a:cubicBezTo>
                    <a:pt x="26" y="7446"/>
                    <a:pt x="0" y="7510"/>
                    <a:pt x="0" y="7576"/>
                  </a:cubicBezTo>
                  <a:cubicBezTo>
                    <a:pt x="0" y="7643"/>
                    <a:pt x="26" y="7706"/>
                    <a:pt x="73" y="7753"/>
                  </a:cubicBezTo>
                  <a:lnTo>
                    <a:pt x="780" y="8460"/>
                  </a:lnTo>
                  <a:cubicBezTo>
                    <a:pt x="829" y="8509"/>
                    <a:pt x="893" y="8533"/>
                    <a:pt x="957" y="8533"/>
                  </a:cubicBezTo>
                  <a:cubicBezTo>
                    <a:pt x="1021" y="8533"/>
                    <a:pt x="1085" y="8509"/>
                    <a:pt x="1134" y="8460"/>
                  </a:cubicBezTo>
                  <a:lnTo>
                    <a:pt x="3147" y="6447"/>
                  </a:lnTo>
                  <a:cubicBezTo>
                    <a:pt x="3692" y="6797"/>
                    <a:pt x="4339" y="7000"/>
                    <a:pt x="5033" y="7000"/>
                  </a:cubicBezTo>
                  <a:cubicBezTo>
                    <a:pt x="6963" y="7000"/>
                    <a:pt x="8533" y="5430"/>
                    <a:pt x="8533" y="3500"/>
                  </a:cubicBezTo>
                  <a:cubicBezTo>
                    <a:pt x="8533" y="1570"/>
                    <a:pt x="6963" y="0"/>
                    <a:pt x="5033" y="0"/>
                  </a:cubicBezTo>
                  <a:close/>
                  <a:moveTo>
                    <a:pt x="957" y="7930"/>
                  </a:moveTo>
                  <a:lnTo>
                    <a:pt x="604" y="7576"/>
                  </a:lnTo>
                  <a:lnTo>
                    <a:pt x="1680" y="6500"/>
                  </a:lnTo>
                  <a:lnTo>
                    <a:pt x="2033" y="6854"/>
                  </a:lnTo>
                  <a:lnTo>
                    <a:pt x="957" y="7930"/>
                  </a:lnTo>
                  <a:close/>
                  <a:moveTo>
                    <a:pt x="2387" y="6500"/>
                  </a:moveTo>
                  <a:lnTo>
                    <a:pt x="2033" y="6146"/>
                  </a:lnTo>
                  <a:lnTo>
                    <a:pt x="2389" y="5791"/>
                  </a:lnTo>
                  <a:cubicBezTo>
                    <a:pt x="2498" y="5917"/>
                    <a:pt x="2617" y="6035"/>
                    <a:pt x="2743" y="6144"/>
                  </a:cubicBezTo>
                  <a:lnTo>
                    <a:pt x="2387" y="6500"/>
                  </a:lnTo>
                  <a:close/>
                  <a:moveTo>
                    <a:pt x="5033" y="6500"/>
                  </a:moveTo>
                  <a:cubicBezTo>
                    <a:pt x="3379" y="6500"/>
                    <a:pt x="2033" y="5154"/>
                    <a:pt x="2033" y="3500"/>
                  </a:cubicBezTo>
                  <a:cubicBezTo>
                    <a:pt x="2033" y="1846"/>
                    <a:pt x="3379" y="500"/>
                    <a:pt x="5033" y="500"/>
                  </a:cubicBezTo>
                  <a:cubicBezTo>
                    <a:pt x="6688" y="500"/>
                    <a:pt x="8033" y="1846"/>
                    <a:pt x="8033" y="3500"/>
                  </a:cubicBezTo>
                  <a:cubicBezTo>
                    <a:pt x="8033" y="5154"/>
                    <a:pt x="6688" y="6500"/>
                    <a:pt x="5033" y="6500"/>
                  </a:cubicBezTo>
                  <a:close/>
                  <a:moveTo>
                    <a:pt x="5033" y="6500"/>
                  </a:move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" name="Freeform 62"/>
            <p:cNvSpPr>
              <a:spLocks noEditPoints="1"/>
            </p:cNvSpPr>
            <p:nvPr/>
          </p:nvSpPr>
          <p:spPr bwMode="auto">
            <a:xfrm>
              <a:off x="5876925" y="1081088"/>
              <a:ext cx="469900" cy="471488"/>
            </a:xfrm>
            <a:custGeom>
              <a:avLst/>
              <a:gdLst>
                <a:gd name="T0" fmla="*/ 2500 w 5000"/>
                <a:gd name="T1" fmla="*/ 0 h 5000"/>
                <a:gd name="T2" fmla="*/ 0 w 5000"/>
                <a:gd name="T3" fmla="*/ 2500 h 5000"/>
                <a:gd name="T4" fmla="*/ 2500 w 5000"/>
                <a:gd name="T5" fmla="*/ 5000 h 5000"/>
                <a:gd name="T6" fmla="*/ 5000 w 5000"/>
                <a:gd name="T7" fmla="*/ 2500 h 5000"/>
                <a:gd name="T8" fmla="*/ 2500 w 5000"/>
                <a:gd name="T9" fmla="*/ 0 h 5000"/>
                <a:gd name="T10" fmla="*/ 2500 w 5000"/>
                <a:gd name="T11" fmla="*/ 4500 h 5000"/>
                <a:gd name="T12" fmla="*/ 500 w 5000"/>
                <a:gd name="T13" fmla="*/ 2500 h 5000"/>
                <a:gd name="T14" fmla="*/ 2500 w 5000"/>
                <a:gd name="T15" fmla="*/ 500 h 5000"/>
                <a:gd name="T16" fmla="*/ 4500 w 5000"/>
                <a:gd name="T17" fmla="*/ 2500 h 5000"/>
                <a:gd name="T18" fmla="*/ 2500 w 5000"/>
                <a:gd name="T19" fmla="*/ 4500 h 5000"/>
                <a:gd name="T20" fmla="*/ 2500 w 5000"/>
                <a:gd name="T21" fmla="*/ 4500 h 5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00" h="5000">
                  <a:moveTo>
                    <a:pt x="2500" y="0"/>
                  </a:moveTo>
                  <a:cubicBezTo>
                    <a:pt x="1122" y="0"/>
                    <a:pt x="0" y="1121"/>
                    <a:pt x="0" y="2500"/>
                  </a:cubicBezTo>
                  <a:cubicBezTo>
                    <a:pt x="0" y="3879"/>
                    <a:pt x="1122" y="5000"/>
                    <a:pt x="2500" y="5000"/>
                  </a:cubicBezTo>
                  <a:cubicBezTo>
                    <a:pt x="3879" y="5000"/>
                    <a:pt x="5000" y="3879"/>
                    <a:pt x="5000" y="2500"/>
                  </a:cubicBezTo>
                  <a:cubicBezTo>
                    <a:pt x="5000" y="1121"/>
                    <a:pt x="3879" y="0"/>
                    <a:pt x="2500" y="0"/>
                  </a:cubicBezTo>
                  <a:close/>
                  <a:moveTo>
                    <a:pt x="2500" y="4500"/>
                  </a:moveTo>
                  <a:cubicBezTo>
                    <a:pt x="1398" y="4500"/>
                    <a:pt x="500" y="3603"/>
                    <a:pt x="500" y="2500"/>
                  </a:cubicBezTo>
                  <a:cubicBezTo>
                    <a:pt x="500" y="1397"/>
                    <a:pt x="1398" y="500"/>
                    <a:pt x="2500" y="500"/>
                  </a:cubicBezTo>
                  <a:cubicBezTo>
                    <a:pt x="3603" y="500"/>
                    <a:pt x="4500" y="1397"/>
                    <a:pt x="4500" y="2500"/>
                  </a:cubicBezTo>
                  <a:cubicBezTo>
                    <a:pt x="4500" y="3603"/>
                    <a:pt x="3603" y="4500"/>
                    <a:pt x="2500" y="4500"/>
                  </a:cubicBezTo>
                  <a:close/>
                  <a:moveTo>
                    <a:pt x="2500" y="4500"/>
                  </a:move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" name="Freeform 63"/>
            <p:cNvSpPr>
              <a:spLocks noEditPoints="1"/>
            </p:cNvSpPr>
            <p:nvPr/>
          </p:nvSpPr>
          <p:spPr bwMode="auto">
            <a:xfrm>
              <a:off x="5991225" y="1244600"/>
              <a:ext cx="239713" cy="168275"/>
            </a:xfrm>
            <a:custGeom>
              <a:avLst/>
              <a:gdLst>
                <a:gd name="T0" fmla="*/ 2098 w 2549"/>
                <a:gd name="T1" fmla="*/ 97 h 1798"/>
                <a:gd name="T2" fmla="*/ 1024 w 2549"/>
                <a:gd name="T3" fmla="*/ 1170 h 1798"/>
                <a:gd name="T4" fmla="*/ 451 w 2549"/>
                <a:gd name="T5" fmla="*/ 597 h 1798"/>
                <a:gd name="T6" fmla="*/ 98 w 2549"/>
                <a:gd name="T7" fmla="*/ 597 h 1798"/>
                <a:gd name="T8" fmla="*/ 98 w 2549"/>
                <a:gd name="T9" fmla="*/ 951 h 1798"/>
                <a:gd name="T10" fmla="*/ 848 w 2549"/>
                <a:gd name="T11" fmla="*/ 1701 h 1798"/>
                <a:gd name="T12" fmla="*/ 1201 w 2549"/>
                <a:gd name="T13" fmla="*/ 1701 h 1798"/>
                <a:gd name="T14" fmla="*/ 2451 w 2549"/>
                <a:gd name="T15" fmla="*/ 451 h 1798"/>
                <a:gd name="T16" fmla="*/ 2451 w 2549"/>
                <a:gd name="T17" fmla="*/ 97 h 1798"/>
                <a:gd name="T18" fmla="*/ 2098 w 2549"/>
                <a:gd name="T19" fmla="*/ 97 h 1798"/>
                <a:gd name="T20" fmla="*/ 2098 w 2549"/>
                <a:gd name="T21" fmla="*/ 97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49" h="1798">
                  <a:moveTo>
                    <a:pt x="2098" y="97"/>
                  </a:moveTo>
                  <a:lnTo>
                    <a:pt x="1024" y="1170"/>
                  </a:lnTo>
                  <a:lnTo>
                    <a:pt x="451" y="597"/>
                  </a:lnTo>
                  <a:cubicBezTo>
                    <a:pt x="354" y="500"/>
                    <a:pt x="195" y="500"/>
                    <a:pt x="98" y="597"/>
                  </a:cubicBezTo>
                  <a:cubicBezTo>
                    <a:pt x="0" y="695"/>
                    <a:pt x="0" y="853"/>
                    <a:pt x="98" y="951"/>
                  </a:cubicBezTo>
                  <a:lnTo>
                    <a:pt x="848" y="1701"/>
                  </a:lnTo>
                  <a:cubicBezTo>
                    <a:pt x="945" y="1798"/>
                    <a:pt x="1104" y="1798"/>
                    <a:pt x="1201" y="1701"/>
                  </a:cubicBezTo>
                  <a:lnTo>
                    <a:pt x="2451" y="451"/>
                  </a:lnTo>
                  <a:cubicBezTo>
                    <a:pt x="2549" y="353"/>
                    <a:pt x="2549" y="195"/>
                    <a:pt x="2451" y="97"/>
                  </a:cubicBezTo>
                  <a:cubicBezTo>
                    <a:pt x="2354" y="0"/>
                    <a:pt x="2195" y="0"/>
                    <a:pt x="2098" y="97"/>
                  </a:cubicBezTo>
                  <a:close/>
                  <a:moveTo>
                    <a:pt x="2098" y="97"/>
                  </a:move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grpSp>
        <p:nvGrpSpPr>
          <p:cNvPr id="37" name="Group 10"/>
          <p:cNvGrpSpPr>
            <a:grpSpLocks noChangeAspect="1"/>
          </p:cNvGrpSpPr>
          <p:nvPr/>
        </p:nvGrpSpPr>
        <p:grpSpPr bwMode="auto">
          <a:xfrm>
            <a:off x="4842167" y="4901307"/>
            <a:ext cx="456883" cy="490075"/>
            <a:chOff x="-470" y="2286"/>
            <a:chExt cx="468" cy="502"/>
          </a:xfrm>
          <a:solidFill>
            <a:schemeClr val="bg1"/>
          </a:solidFill>
        </p:grpSpPr>
        <p:sp>
          <p:nvSpPr>
            <p:cNvPr id="38" name="Freeform 11"/>
            <p:cNvSpPr>
              <a:spLocks noEditPoints="1"/>
            </p:cNvSpPr>
            <p:nvPr/>
          </p:nvSpPr>
          <p:spPr bwMode="auto">
            <a:xfrm>
              <a:off x="-470" y="2286"/>
              <a:ext cx="398" cy="488"/>
            </a:xfrm>
            <a:custGeom>
              <a:avLst/>
              <a:gdLst>
                <a:gd name="T0" fmla="*/ 0 w 166"/>
                <a:gd name="T1" fmla="*/ 197 h 203"/>
                <a:gd name="T2" fmla="*/ 0 w 166"/>
                <a:gd name="T3" fmla="*/ 18 h 203"/>
                <a:gd name="T4" fmla="*/ 7 w 166"/>
                <a:gd name="T5" fmla="*/ 6 h 203"/>
                <a:gd name="T6" fmla="*/ 17 w 166"/>
                <a:gd name="T7" fmla="*/ 0 h 203"/>
                <a:gd name="T8" fmla="*/ 160 w 166"/>
                <a:gd name="T9" fmla="*/ 0 h 203"/>
                <a:gd name="T10" fmla="*/ 166 w 166"/>
                <a:gd name="T11" fmla="*/ 11 h 203"/>
                <a:gd name="T12" fmla="*/ 165 w 166"/>
                <a:gd name="T13" fmla="*/ 124 h 203"/>
                <a:gd name="T14" fmla="*/ 165 w 166"/>
                <a:gd name="T15" fmla="*/ 127 h 203"/>
                <a:gd name="T16" fmla="*/ 158 w 166"/>
                <a:gd name="T17" fmla="*/ 105 h 203"/>
                <a:gd name="T18" fmla="*/ 155 w 166"/>
                <a:gd name="T19" fmla="*/ 97 h 203"/>
                <a:gd name="T20" fmla="*/ 155 w 166"/>
                <a:gd name="T21" fmla="*/ 22 h 203"/>
                <a:gd name="T22" fmla="*/ 145 w 166"/>
                <a:gd name="T23" fmla="*/ 12 h 203"/>
                <a:gd name="T24" fmla="*/ 25 w 166"/>
                <a:gd name="T25" fmla="*/ 12 h 203"/>
                <a:gd name="T26" fmla="*/ 22 w 166"/>
                <a:gd name="T27" fmla="*/ 12 h 203"/>
                <a:gd name="T28" fmla="*/ 14 w 166"/>
                <a:gd name="T29" fmla="*/ 20 h 203"/>
                <a:gd name="T30" fmla="*/ 20 w 166"/>
                <a:gd name="T31" fmla="*/ 20 h 203"/>
                <a:gd name="T32" fmla="*/ 137 w 166"/>
                <a:gd name="T33" fmla="*/ 20 h 203"/>
                <a:gd name="T34" fmla="*/ 146 w 166"/>
                <a:gd name="T35" fmla="*/ 30 h 203"/>
                <a:gd name="T36" fmla="*/ 146 w 166"/>
                <a:gd name="T37" fmla="*/ 88 h 203"/>
                <a:gd name="T38" fmla="*/ 146 w 166"/>
                <a:gd name="T39" fmla="*/ 93 h 203"/>
                <a:gd name="T40" fmla="*/ 143 w 166"/>
                <a:gd name="T41" fmla="*/ 91 h 203"/>
                <a:gd name="T42" fmla="*/ 121 w 166"/>
                <a:gd name="T43" fmla="*/ 84 h 203"/>
                <a:gd name="T44" fmla="*/ 76 w 166"/>
                <a:gd name="T45" fmla="*/ 107 h 203"/>
                <a:gd name="T46" fmla="*/ 82 w 166"/>
                <a:gd name="T47" fmla="*/ 165 h 203"/>
                <a:gd name="T48" fmla="*/ 134 w 166"/>
                <a:gd name="T49" fmla="*/ 177 h 203"/>
                <a:gd name="T50" fmla="*/ 139 w 166"/>
                <a:gd name="T51" fmla="*/ 178 h 203"/>
                <a:gd name="T52" fmla="*/ 154 w 166"/>
                <a:gd name="T53" fmla="*/ 193 h 203"/>
                <a:gd name="T54" fmla="*/ 156 w 166"/>
                <a:gd name="T55" fmla="*/ 196 h 203"/>
                <a:gd name="T56" fmla="*/ 150 w 166"/>
                <a:gd name="T57" fmla="*/ 196 h 203"/>
                <a:gd name="T58" fmla="*/ 146 w 166"/>
                <a:gd name="T59" fmla="*/ 198 h 203"/>
                <a:gd name="T60" fmla="*/ 137 w 166"/>
                <a:gd name="T61" fmla="*/ 203 h 203"/>
                <a:gd name="T62" fmla="*/ 9 w 166"/>
                <a:gd name="T63" fmla="*/ 203 h 203"/>
                <a:gd name="T64" fmla="*/ 0 w 166"/>
                <a:gd name="T65" fmla="*/ 197 h 203"/>
                <a:gd name="T66" fmla="*/ 74 w 166"/>
                <a:gd name="T67" fmla="*/ 62 h 203"/>
                <a:gd name="T68" fmla="*/ 102 w 166"/>
                <a:gd name="T69" fmla="*/ 62 h 203"/>
                <a:gd name="T70" fmla="*/ 112 w 166"/>
                <a:gd name="T71" fmla="*/ 51 h 203"/>
                <a:gd name="T72" fmla="*/ 107 w 166"/>
                <a:gd name="T73" fmla="*/ 47 h 203"/>
                <a:gd name="T74" fmla="*/ 46 w 166"/>
                <a:gd name="T75" fmla="*/ 47 h 203"/>
                <a:gd name="T76" fmla="*/ 35 w 166"/>
                <a:gd name="T77" fmla="*/ 58 h 203"/>
                <a:gd name="T78" fmla="*/ 40 w 166"/>
                <a:gd name="T79" fmla="*/ 62 h 203"/>
                <a:gd name="T80" fmla="*/ 74 w 166"/>
                <a:gd name="T81" fmla="*/ 6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6" h="203">
                  <a:moveTo>
                    <a:pt x="0" y="197"/>
                  </a:moveTo>
                  <a:cubicBezTo>
                    <a:pt x="0" y="137"/>
                    <a:pt x="0" y="77"/>
                    <a:pt x="0" y="18"/>
                  </a:cubicBezTo>
                  <a:cubicBezTo>
                    <a:pt x="2" y="14"/>
                    <a:pt x="4" y="9"/>
                    <a:pt x="7" y="6"/>
                  </a:cubicBezTo>
                  <a:cubicBezTo>
                    <a:pt x="9" y="3"/>
                    <a:pt x="14" y="2"/>
                    <a:pt x="17" y="0"/>
                  </a:cubicBezTo>
                  <a:cubicBezTo>
                    <a:pt x="65" y="0"/>
                    <a:pt x="112" y="0"/>
                    <a:pt x="160" y="0"/>
                  </a:cubicBezTo>
                  <a:cubicBezTo>
                    <a:pt x="164" y="3"/>
                    <a:pt x="166" y="6"/>
                    <a:pt x="166" y="11"/>
                  </a:cubicBezTo>
                  <a:cubicBezTo>
                    <a:pt x="165" y="49"/>
                    <a:pt x="165" y="86"/>
                    <a:pt x="165" y="124"/>
                  </a:cubicBezTo>
                  <a:cubicBezTo>
                    <a:pt x="165" y="125"/>
                    <a:pt x="165" y="126"/>
                    <a:pt x="165" y="127"/>
                  </a:cubicBezTo>
                  <a:cubicBezTo>
                    <a:pt x="165" y="119"/>
                    <a:pt x="162" y="112"/>
                    <a:pt x="158" y="105"/>
                  </a:cubicBezTo>
                  <a:cubicBezTo>
                    <a:pt x="156" y="103"/>
                    <a:pt x="155" y="100"/>
                    <a:pt x="155" y="97"/>
                  </a:cubicBezTo>
                  <a:cubicBezTo>
                    <a:pt x="155" y="72"/>
                    <a:pt x="155" y="47"/>
                    <a:pt x="155" y="22"/>
                  </a:cubicBezTo>
                  <a:cubicBezTo>
                    <a:pt x="155" y="14"/>
                    <a:pt x="153" y="12"/>
                    <a:pt x="145" y="12"/>
                  </a:cubicBezTo>
                  <a:cubicBezTo>
                    <a:pt x="105" y="12"/>
                    <a:pt x="65" y="12"/>
                    <a:pt x="25" y="12"/>
                  </a:cubicBezTo>
                  <a:cubicBezTo>
                    <a:pt x="24" y="12"/>
                    <a:pt x="23" y="11"/>
                    <a:pt x="22" y="12"/>
                  </a:cubicBezTo>
                  <a:cubicBezTo>
                    <a:pt x="17" y="12"/>
                    <a:pt x="14" y="15"/>
                    <a:pt x="14" y="20"/>
                  </a:cubicBezTo>
                  <a:cubicBezTo>
                    <a:pt x="16" y="20"/>
                    <a:pt x="18" y="20"/>
                    <a:pt x="20" y="20"/>
                  </a:cubicBezTo>
                  <a:cubicBezTo>
                    <a:pt x="59" y="20"/>
                    <a:pt x="98" y="20"/>
                    <a:pt x="137" y="20"/>
                  </a:cubicBezTo>
                  <a:cubicBezTo>
                    <a:pt x="143" y="20"/>
                    <a:pt x="146" y="23"/>
                    <a:pt x="146" y="30"/>
                  </a:cubicBezTo>
                  <a:cubicBezTo>
                    <a:pt x="146" y="50"/>
                    <a:pt x="146" y="69"/>
                    <a:pt x="146" y="88"/>
                  </a:cubicBezTo>
                  <a:cubicBezTo>
                    <a:pt x="146" y="90"/>
                    <a:pt x="146" y="91"/>
                    <a:pt x="146" y="93"/>
                  </a:cubicBezTo>
                  <a:cubicBezTo>
                    <a:pt x="145" y="92"/>
                    <a:pt x="144" y="92"/>
                    <a:pt x="143" y="91"/>
                  </a:cubicBezTo>
                  <a:cubicBezTo>
                    <a:pt x="136" y="87"/>
                    <a:pt x="129" y="84"/>
                    <a:pt x="121" y="84"/>
                  </a:cubicBezTo>
                  <a:cubicBezTo>
                    <a:pt x="102" y="83"/>
                    <a:pt x="87" y="90"/>
                    <a:pt x="76" y="107"/>
                  </a:cubicBezTo>
                  <a:cubicBezTo>
                    <a:pt x="65" y="124"/>
                    <a:pt x="68" y="150"/>
                    <a:pt x="82" y="165"/>
                  </a:cubicBezTo>
                  <a:cubicBezTo>
                    <a:pt x="97" y="179"/>
                    <a:pt x="114" y="183"/>
                    <a:pt x="134" y="177"/>
                  </a:cubicBezTo>
                  <a:cubicBezTo>
                    <a:pt x="136" y="176"/>
                    <a:pt x="137" y="176"/>
                    <a:pt x="139" y="178"/>
                  </a:cubicBezTo>
                  <a:cubicBezTo>
                    <a:pt x="144" y="183"/>
                    <a:pt x="149" y="188"/>
                    <a:pt x="154" y="193"/>
                  </a:cubicBezTo>
                  <a:cubicBezTo>
                    <a:pt x="154" y="193"/>
                    <a:pt x="155" y="194"/>
                    <a:pt x="156" y="196"/>
                  </a:cubicBezTo>
                  <a:cubicBezTo>
                    <a:pt x="153" y="196"/>
                    <a:pt x="151" y="195"/>
                    <a:pt x="150" y="196"/>
                  </a:cubicBezTo>
                  <a:cubicBezTo>
                    <a:pt x="148" y="196"/>
                    <a:pt x="147" y="197"/>
                    <a:pt x="146" y="198"/>
                  </a:cubicBezTo>
                  <a:cubicBezTo>
                    <a:pt x="144" y="201"/>
                    <a:pt x="141" y="203"/>
                    <a:pt x="137" y="203"/>
                  </a:cubicBezTo>
                  <a:cubicBezTo>
                    <a:pt x="94" y="203"/>
                    <a:pt x="52" y="203"/>
                    <a:pt x="9" y="203"/>
                  </a:cubicBezTo>
                  <a:cubicBezTo>
                    <a:pt x="5" y="203"/>
                    <a:pt x="1" y="201"/>
                    <a:pt x="0" y="197"/>
                  </a:cubicBezTo>
                  <a:close/>
                  <a:moveTo>
                    <a:pt x="74" y="62"/>
                  </a:moveTo>
                  <a:cubicBezTo>
                    <a:pt x="83" y="62"/>
                    <a:pt x="92" y="62"/>
                    <a:pt x="102" y="62"/>
                  </a:cubicBezTo>
                  <a:cubicBezTo>
                    <a:pt x="114" y="62"/>
                    <a:pt x="112" y="64"/>
                    <a:pt x="112" y="51"/>
                  </a:cubicBezTo>
                  <a:cubicBezTo>
                    <a:pt x="113" y="47"/>
                    <a:pt x="112" y="47"/>
                    <a:pt x="107" y="47"/>
                  </a:cubicBezTo>
                  <a:cubicBezTo>
                    <a:pt x="87" y="47"/>
                    <a:pt x="67" y="47"/>
                    <a:pt x="46" y="47"/>
                  </a:cubicBezTo>
                  <a:cubicBezTo>
                    <a:pt x="35" y="47"/>
                    <a:pt x="35" y="47"/>
                    <a:pt x="35" y="58"/>
                  </a:cubicBezTo>
                  <a:cubicBezTo>
                    <a:pt x="35" y="61"/>
                    <a:pt x="36" y="62"/>
                    <a:pt x="40" y="62"/>
                  </a:cubicBezTo>
                  <a:cubicBezTo>
                    <a:pt x="51" y="62"/>
                    <a:pt x="62" y="62"/>
                    <a:pt x="7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9" name="Freeform 12"/>
            <p:cNvSpPr>
              <a:spLocks noEditPoints="1"/>
            </p:cNvSpPr>
            <p:nvPr/>
          </p:nvSpPr>
          <p:spPr bwMode="auto">
            <a:xfrm>
              <a:off x="-286" y="2495"/>
              <a:ext cx="284" cy="293"/>
            </a:xfrm>
            <a:custGeom>
              <a:avLst/>
              <a:gdLst>
                <a:gd name="T0" fmla="*/ 118 w 118"/>
                <a:gd name="T1" fmla="*/ 115 h 122"/>
                <a:gd name="T2" fmla="*/ 116 w 118"/>
                <a:gd name="T3" fmla="*/ 118 h 122"/>
                <a:gd name="T4" fmla="*/ 106 w 118"/>
                <a:gd name="T5" fmla="*/ 118 h 122"/>
                <a:gd name="T6" fmla="*/ 68 w 118"/>
                <a:gd name="T7" fmla="*/ 80 h 122"/>
                <a:gd name="T8" fmla="*/ 58 w 118"/>
                <a:gd name="T9" fmla="*/ 78 h 122"/>
                <a:gd name="T10" fmla="*/ 4 w 118"/>
                <a:gd name="T11" fmla="*/ 51 h 122"/>
                <a:gd name="T12" fmla="*/ 27 w 118"/>
                <a:gd name="T13" fmla="*/ 9 h 122"/>
                <a:gd name="T14" fmla="*/ 78 w 118"/>
                <a:gd name="T15" fmla="*/ 37 h 122"/>
                <a:gd name="T16" fmla="*/ 74 w 118"/>
                <a:gd name="T17" fmla="*/ 62 h 122"/>
                <a:gd name="T18" fmla="*/ 76 w 118"/>
                <a:gd name="T19" fmla="*/ 71 h 122"/>
                <a:gd name="T20" fmla="*/ 114 w 118"/>
                <a:gd name="T21" fmla="*/ 109 h 122"/>
                <a:gd name="T22" fmla="*/ 118 w 118"/>
                <a:gd name="T23" fmla="*/ 113 h 122"/>
                <a:gd name="T24" fmla="*/ 118 w 118"/>
                <a:gd name="T25" fmla="*/ 115 h 122"/>
                <a:gd name="T26" fmla="*/ 41 w 118"/>
                <a:gd name="T27" fmla="*/ 74 h 122"/>
                <a:gd name="T28" fmla="*/ 71 w 118"/>
                <a:gd name="T29" fmla="*/ 45 h 122"/>
                <a:gd name="T30" fmla="*/ 41 w 118"/>
                <a:gd name="T31" fmla="*/ 15 h 122"/>
                <a:gd name="T32" fmla="*/ 12 w 118"/>
                <a:gd name="T33" fmla="*/ 44 h 122"/>
                <a:gd name="T34" fmla="*/ 41 w 118"/>
                <a:gd name="T35" fmla="*/ 7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" h="122">
                  <a:moveTo>
                    <a:pt x="118" y="115"/>
                  </a:moveTo>
                  <a:cubicBezTo>
                    <a:pt x="117" y="116"/>
                    <a:pt x="116" y="117"/>
                    <a:pt x="116" y="118"/>
                  </a:cubicBezTo>
                  <a:cubicBezTo>
                    <a:pt x="112" y="122"/>
                    <a:pt x="110" y="122"/>
                    <a:pt x="106" y="118"/>
                  </a:cubicBezTo>
                  <a:cubicBezTo>
                    <a:pt x="93" y="105"/>
                    <a:pt x="81" y="93"/>
                    <a:pt x="68" y="80"/>
                  </a:cubicBezTo>
                  <a:cubicBezTo>
                    <a:pt x="63" y="75"/>
                    <a:pt x="64" y="76"/>
                    <a:pt x="58" y="78"/>
                  </a:cubicBezTo>
                  <a:cubicBezTo>
                    <a:pt x="35" y="90"/>
                    <a:pt x="8" y="76"/>
                    <a:pt x="4" y="51"/>
                  </a:cubicBezTo>
                  <a:cubicBezTo>
                    <a:pt x="0" y="33"/>
                    <a:pt x="11" y="16"/>
                    <a:pt x="27" y="9"/>
                  </a:cubicBezTo>
                  <a:cubicBezTo>
                    <a:pt x="49" y="0"/>
                    <a:pt x="73" y="15"/>
                    <a:pt x="78" y="37"/>
                  </a:cubicBezTo>
                  <a:cubicBezTo>
                    <a:pt x="80" y="46"/>
                    <a:pt x="79" y="54"/>
                    <a:pt x="74" y="62"/>
                  </a:cubicBezTo>
                  <a:cubicBezTo>
                    <a:pt x="73" y="66"/>
                    <a:pt x="73" y="68"/>
                    <a:pt x="76" y="71"/>
                  </a:cubicBezTo>
                  <a:cubicBezTo>
                    <a:pt x="88" y="83"/>
                    <a:pt x="101" y="96"/>
                    <a:pt x="114" y="109"/>
                  </a:cubicBezTo>
                  <a:cubicBezTo>
                    <a:pt x="115" y="110"/>
                    <a:pt x="116" y="112"/>
                    <a:pt x="118" y="113"/>
                  </a:cubicBezTo>
                  <a:cubicBezTo>
                    <a:pt x="118" y="114"/>
                    <a:pt x="118" y="114"/>
                    <a:pt x="118" y="115"/>
                  </a:cubicBezTo>
                  <a:close/>
                  <a:moveTo>
                    <a:pt x="41" y="74"/>
                  </a:moveTo>
                  <a:cubicBezTo>
                    <a:pt x="57" y="74"/>
                    <a:pt x="70" y="61"/>
                    <a:pt x="71" y="45"/>
                  </a:cubicBezTo>
                  <a:cubicBezTo>
                    <a:pt x="71" y="28"/>
                    <a:pt x="58" y="15"/>
                    <a:pt x="41" y="15"/>
                  </a:cubicBezTo>
                  <a:cubicBezTo>
                    <a:pt x="25" y="15"/>
                    <a:pt x="12" y="28"/>
                    <a:pt x="12" y="44"/>
                  </a:cubicBezTo>
                  <a:cubicBezTo>
                    <a:pt x="12" y="61"/>
                    <a:pt x="24" y="74"/>
                    <a:pt x="41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-82" y="2620"/>
              <a:ext cx="8" cy="36"/>
            </a:xfrm>
            <a:custGeom>
              <a:avLst/>
              <a:gdLst>
                <a:gd name="T0" fmla="*/ 3 w 3"/>
                <a:gd name="T1" fmla="*/ 15 h 15"/>
                <a:gd name="T2" fmla="*/ 1 w 3"/>
                <a:gd name="T3" fmla="*/ 9 h 15"/>
                <a:gd name="T4" fmla="*/ 3 w 3"/>
                <a:gd name="T5" fmla="*/ 0 h 15"/>
                <a:gd name="T6" fmla="*/ 3 w 3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5">
                  <a:moveTo>
                    <a:pt x="3" y="15"/>
                  </a:moveTo>
                  <a:cubicBezTo>
                    <a:pt x="1" y="14"/>
                    <a:pt x="0" y="12"/>
                    <a:pt x="1" y="9"/>
                  </a:cubicBezTo>
                  <a:cubicBezTo>
                    <a:pt x="2" y="6"/>
                    <a:pt x="3" y="3"/>
                    <a:pt x="3" y="0"/>
                  </a:cubicBezTo>
                  <a:cubicBezTo>
                    <a:pt x="3" y="4"/>
                    <a:pt x="3" y="9"/>
                    <a:pt x="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41" name="Group 43"/>
          <p:cNvGrpSpPr/>
          <p:nvPr/>
        </p:nvGrpSpPr>
        <p:grpSpPr>
          <a:xfrm>
            <a:off x="6187188" y="4839004"/>
            <a:ext cx="440157" cy="461972"/>
            <a:chOff x="6286500" y="1247776"/>
            <a:chExt cx="506413" cy="503238"/>
          </a:xfrm>
          <a:solidFill>
            <a:schemeClr val="bg1"/>
          </a:solidFill>
        </p:grpSpPr>
        <p:sp>
          <p:nvSpPr>
            <p:cNvPr id="42" name="Rectangle 71"/>
            <p:cNvSpPr>
              <a:spLocks noChangeArrowheads="1"/>
            </p:cNvSpPr>
            <p:nvPr/>
          </p:nvSpPr>
          <p:spPr bwMode="auto">
            <a:xfrm>
              <a:off x="6323013" y="1398589"/>
              <a:ext cx="287338" cy="1889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3" name="Rectangle 72"/>
            <p:cNvSpPr>
              <a:spLocks noChangeArrowheads="1"/>
            </p:cNvSpPr>
            <p:nvPr/>
          </p:nvSpPr>
          <p:spPr bwMode="auto">
            <a:xfrm>
              <a:off x="6286500" y="1420814"/>
              <a:ext cx="69850" cy="142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4" name="Freeform 73"/>
            <p:cNvSpPr>
              <a:spLocks/>
            </p:cNvSpPr>
            <p:nvPr/>
          </p:nvSpPr>
          <p:spPr bwMode="auto">
            <a:xfrm>
              <a:off x="6638925" y="1247776"/>
              <a:ext cx="153988" cy="487363"/>
            </a:xfrm>
            <a:custGeom>
              <a:avLst/>
              <a:gdLst/>
              <a:ahLst/>
              <a:cxnLst>
                <a:cxn ang="0">
                  <a:pos x="97" y="307"/>
                </a:cxn>
                <a:cxn ang="0">
                  <a:pos x="97" y="0"/>
                </a:cxn>
                <a:cxn ang="0">
                  <a:pos x="0" y="92"/>
                </a:cxn>
                <a:cxn ang="0">
                  <a:pos x="0" y="217"/>
                </a:cxn>
                <a:cxn ang="0">
                  <a:pos x="97" y="307"/>
                </a:cxn>
              </a:cxnLst>
              <a:rect l="0" t="0" r="r" b="b"/>
              <a:pathLst>
                <a:path w="97" h="307">
                  <a:moveTo>
                    <a:pt x="97" y="307"/>
                  </a:moveTo>
                  <a:lnTo>
                    <a:pt x="97" y="0"/>
                  </a:lnTo>
                  <a:lnTo>
                    <a:pt x="0" y="92"/>
                  </a:lnTo>
                  <a:lnTo>
                    <a:pt x="0" y="217"/>
                  </a:lnTo>
                  <a:lnTo>
                    <a:pt x="97" y="3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5" name="Freeform 74"/>
            <p:cNvSpPr>
              <a:spLocks/>
            </p:cNvSpPr>
            <p:nvPr/>
          </p:nvSpPr>
          <p:spPr bwMode="auto">
            <a:xfrm>
              <a:off x="6392863" y="1576389"/>
              <a:ext cx="101600" cy="174625"/>
            </a:xfrm>
            <a:custGeom>
              <a:avLst/>
              <a:gdLst/>
              <a:ahLst/>
              <a:cxnLst>
                <a:cxn ang="0">
                  <a:pos x="56" y="93"/>
                </a:cxn>
                <a:cxn ang="0">
                  <a:pos x="58" y="128"/>
                </a:cxn>
                <a:cxn ang="0">
                  <a:pos x="0" y="101"/>
                </a:cxn>
                <a:cxn ang="0">
                  <a:pos x="0" y="0"/>
                </a:cxn>
                <a:cxn ang="0">
                  <a:pos x="58" y="0"/>
                </a:cxn>
                <a:cxn ang="0">
                  <a:pos x="56" y="93"/>
                </a:cxn>
              </a:cxnLst>
              <a:rect l="0" t="0" r="r" b="b"/>
              <a:pathLst>
                <a:path w="75" h="128">
                  <a:moveTo>
                    <a:pt x="56" y="93"/>
                  </a:moveTo>
                  <a:cubicBezTo>
                    <a:pt x="75" y="104"/>
                    <a:pt x="58" y="128"/>
                    <a:pt x="58" y="128"/>
                  </a:cubicBezTo>
                  <a:cubicBezTo>
                    <a:pt x="58" y="128"/>
                    <a:pt x="0" y="128"/>
                    <a:pt x="0" y="101"/>
                  </a:cubicBezTo>
                  <a:cubicBezTo>
                    <a:pt x="0" y="84"/>
                    <a:pt x="0" y="0"/>
                    <a:pt x="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6" y="57"/>
                    <a:pt x="56" y="9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6" name="Freeform 75"/>
            <p:cNvSpPr>
              <a:spLocks/>
            </p:cNvSpPr>
            <p:nvPr/>
          </p:nvSpPr>
          <p:spPr bwMode="auto">
            <a:xfrm>
              <a:off x="6446838" y="1574801"/>
              <a:ext cx="58738" cy="46038"/>
            </a:xfrm>
            <a:custGeom>
              <a:avLst/>
              <a:gdLst/>
              <a:ahLst/>
              <a:cxnLst>
                <a:cxn ang="0">
                  <a:pos x="25" y="33"/>
                </a:cxn>
                <a:cxn ang="0">
                  <a:pos x="0" y="33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25" y="33"/>
                </a:cxn>
              </a:cxnLst>
              <a:rect l="0" t="0" r="r" b="b"/>
              <a:pathLst>
                <a:path w="44" h="33">
                  <a:moveTo>
                    <a:pt x="25" y="33"/>
                  </a:moveTo>
                  <a:cubicBezTo>
                    <a:pt x="15" y="33"/>
                    <a:pt x="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0" y="33"/>
                    <a:pt x="25" y="3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47" name="Group 50"/>
          <p:cNvGrpSpPr/>
          <p:nvPr/>
        </p:nvGrpSpPr>
        <p:grpSpPr>
          <a:xfrm>
            <a:off x="6999366" y="2713424"/>
            <a:ext cx="682529" cy="573359"/>
            <a:chOff x="4103382" y="1127819"/>
            <a:chExt cx="527546" cy="415330"/>
          </a:xfrm>
          <a:solidFill>
            <a:schemeClr val="bg1"/>
          </a:solidFill>
        </p:grpSpPr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4103382" y="1269704"/>
              <a:ext cx="56753" cy="79970"/>
            </a:xfrm>
            <a:custGeom>
              <a:avLst/>
              <a:gdLst>
                <a:gd name="T0" fmla="*/ 44 w 44"/>
                <a:gd name="T1" fmla="*/ 53 h 62"/>
                <a:gd name="T2" fmla="*/ 21 w 44"/>
                <a:gd name="T3" fmla="*/ 0 h 62"/>
                <a:gd name="T4" fmla="*/ 0 w 44"/>
                <a:gd name="T5" fmla="*/ 9 h 62"/>
                <a:gd name="T6" fmla="*/ 24 w 44"/>
                <a:gd name="T7" fmla="*/ 62 h 62"/>
                <a:gd name="T8" fmla="*/ 44 w 44"/>
                <a:gd name="T9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62">
                  <a:moveTo>
                    <a:pt x="44" y="53"/>
                  </a:moveTo>
                  <a:lnTo>
                    <a:pt x="21" y="0"/>
                  </a:lnTo>
                  <a:lnTo>
                    <a:pt x="0" y="9"/>
                  </a:lnTo>
                  <a:lnTo>
                    <a:pt x="24" y="62"/>
                  </a:lnTo>
                  <a:lnTo>
                    <a:pt x="44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4295" tIns="37148" rIns="74295" bIns="37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9" name="Freeform 40"/>
            <p:cNvSpPr>
              <a:spLocks/>
            </p:cNvSpPr>
            <p:nvPr/>
          </p:nvSpPr>
          <p:spPr bwMode="auto">
            <a:xfrm>
              <a:off x="4142078" y="1127819"/>
              <a:ext cx="210245" cy="201216"/>
            </a:xfrm>
            <a:custGeom>
              <a:avLst/>
              <a:gdLst>
                <a:gd name="T0" fmla="*/ 21 w 188"/>
                <a:gd name="T1" fmla="*/ 180 h 180"/>
                <a:gd name="T2" fmla="*/ 43 w 188"/>
                <a:gd name="T3" fmla="*/ 170 h 180"/>
                <a:gd name="T4" fmla="*/ 49 w 188"/>
                <a:gd name="T5" fmla="*/ 174 h 180"/>
                <a:gd name="T6" fmla="*/ 61 w 188"/>
                <a:gd name="T7" fmla="*/ 174 h 180"/>
                <a:gd name="T8" fmla="*/ 61 w 188"/>
                <a:gd name="T9" fmla="*/ 174 h 180"/>
                <a:gd name="T10" fmla="*/ 61 w 188"/>
                <a:gd name="T11" fmla="*/ 174 h 180"/>
                <a:gd name="T12" fmla="*/ 62 w 188"/>
                <a:gd name="T13" fmla="*/ 173 h 180"/>
                <a:gd name="T14" fmla="*/ 90 w 188"/>
                <a:gd name="T15" fmla="*/ 161 h 180"/>
                <a:gd name="T16" fmla="*/ 91 w 188"/>
                <a:gd name="T17" fmla="*/ 160 h 180"/>
                <a:gd name="T18" fmla="*/ 92 w 188"/>
                <a:gd name="T19" fmla="*/ 160 h 180"/>
                <a:gd name="T20" fmla="*/ 95 w 188"/>
                <a:gd name="T21" fmla="*/ 156 h 180"/>
                <a:gd name="T22" fmla="*/ 96 w 188"/>
                <a:gd name="T23" fmla="*/ 155 h 180"/>
                <a:gd name="T24" fmla="*/ 125 w 188"/>
                <a:gd name="T25" fmla="*/ 79 h 180"/>
                <a:gd name="T26" fmla="*/ 119 w 188"/>
                <a:gd name="T27" fmla="*/ 65 h 180"/>
                <a:gd name="T28" fmla="*/ 117 w 188"/>
                <a:gd name="T29" fmla="*/ 64 h 180"/>
                <a:gd name="T30" fmla="*/ 103 w 188"/>
                <a:gd name="T31" fmla="*/ 70 h 180"/>
                <a:gd name="T32" fmla="*/ 85 w 188"/>
                <a:gd name="T33" fmla="*/ 118 h 180"/>
                <a:gd name="T34" fmla="*/ 78 w 188"/>
                <a:gd name="T35" fmla="*/ 115 h 180"/>
                <a:gd name="T36" fmla="*/ 100 w 188"/>
                <a:gd name="T37" fmla="*/ 59 h 180"/>
                <a:gd name="T38" fmla="*/ 140 w 188"/>
                <a:gd name="T39" fmla="*/ 41 h 180"/>
                <a:gd name="T40" fmla="*/ 180 w 188"/>
                <a:gd name="T41" fmla="*/ 24 h 180"/>
                <a:gd name="T42" fmla="*/ 185 w 188"/>
                <a:gd name="T43" fmla="*/ 10 h 180"/>
                <a:gd name="T44" fmla="*/ 184 w 188"/>
                <a:gd name="T45" fmla="*/ 7 h 180"/>
                <a:gd name="T46" fmla="*/ 171 w 188"/>
                <a:gd name="T47" fmla="*/ 2 h 180"/>
                <a:gd name="T48" fmla="*/ 131 w 188"/>
                <a:gd name="T49" fmla="*/ 16 h 180"/>
                <a:gd name="T50" fmla="*/ 68 w 188"/>
                <a:gd name="T51" fmla="*/ 38 h 180"/>
                <a:gd name="T52" fmla="*/ 64 w 188"/>
                <a:gd name="T53" fmla="*/ 41 h 180"/>
                <a:gd name="T54" fmla="*/ 62 w 188"/>
                <a:gd name="T55" fmla="*/ 44 h 180"/>
                <a:gd name="T56" fmla="*/ 34 w 188"/>
                <a:gd name="T57" fmla="*/ 118 h 180"/>
                <a:gd name="T58" fmla="*/ 0 w 188"/>
                <a:gd name="T59" fmla="*/ 132 h 180"/>
                <a:gd name="T60" fmla="*/ 21 w 188"/>
                <a:gd name="T6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8" h="180">
                  <a:moveTo>
                    <a:pt x="21" y="180"/>
                  </a:moveTo>
                  <a:cubicBezTo>
                    <a:pt x="43" y="170"/>
                    <a:pt x="43" y="170"/>
                    <a:pt x="43" y="170"/>
                  </a:cubicBezTo>
                  <a:cubicBezTo>
                    <a:pt x="45" y="172"/>
                    <a:pt x="47" y="173"/>
                    <a:pt x="49" y="174"/>
                  </a:cubicBezTo>
                  <a:cubicBezTo>
                    <a:pt x="53" y="175"/>
                    <a:pt x="57" y="175"/>
                    <a:pt x="61" y="174"/>
                  </a:cubicBezTo>
                  <a:cubicBezTo>
                    <a:pt x="61" y="174"/>
                    <a:pt x="61" y="174"/>
                    <a:pt x="61" y="174"/>
                  </a:cubicBezTo>
                  <a:cubicBezTo>
                    <a:pt x="61" y="174"/>
                    <a:pt x="61" y="174"/>
                    <a:pt x="61" y="174"/>
                  </a:cubicBezTo>
                  <a:cubicBezTo>
                    <a:pt x="61" y="174"/>
                    <a:pt x="61" y="174"/>
                    <a:pt x="62" y="173"/>
                  </a:cubicBezTo>
                  <a:cubicBezTo>
                    <a:pt x="90" y="161"/>
                    <a:pt x="90" y="161"/>
                    <a:pt x="90" y="161"/>
                  </a:cubicBezTo>
                  <a:cubicBezTo>
                    <a:pt x="90" y="161"/>
                    <a:pt x="91" y="161"/>
                    <a:pt x="91" y="160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4" y="159"/>
                    <a:pt x="95" y="158"/>
                    <a:pt x="95" y="156"/>
                  </a:cubicBezTo>
                  <a:cubicBezTo>
                    <a:pt x="95" y="156"/>
                    <a:pt x="96" y="155"/>
                    <a:pt x="96" y="155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7" y="73"/>
                    <a:pt x="125" y="67"/>
                    <a:pt x="119" y="65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1" y="62"/>
                    <a:pt x="105" y="65"/>
                    <a:pt x="103" y="70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80" y="24"/>
                    <a:pt x="180" y="24"/>
                    <a:pt x="180" y="24"/>
                  </a:cubicBezTo>
                  <a:cubicBezTo>
                    <a:pt x="185" y="21"/>
                    <a:pt x="188" y="15"/>
                    <a:pt x="185" y="10"/>
                  </a:cubicBezTo>
                  <a:cubicBezTo>
                    <a:pt x="184" y="7"/>
                    <a:pt x="184" y="7"/>
                    <a:pt x="184" y="7"/>
                  </a:cubicBezTo>
                  <a:cubicBezTo>
                    <a:pt x="182" y="2"/>
                    <a:pt x="176" y="0"/>
                    <a:pt x="171" y="2"/>
                  </a:cubicBezTo>
                  <a:cubicBezTo>
                    <a:pt x="131" y="16"/>
                    <a:pt x="131" y="16"/>
                    <a:pt x="131" y="16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6" y="39"/>
                    <a:pt x="65" y="40"/>
                    <a:pt x="64" y="41"/>
                  </a:cubicBezTo>
                  <a:cubicBezTo>
                    <a:pt x="63" y="42"/>
                    <a:pt x="62" y="43"/>
                    <a:pt x="62" y="44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0" y="132"/>
                    <a:pt x="0" y="132"/>
                    <a:pt x="0" y="132"/>
                  </a:cubicBezTo>
                  <a:lnTo>
                    <a:pt x="21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4295" tIns="37148" rIns="74295" bIns="37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4572885" y="1269704"/>
              <a:ext cx="58043" cy="79970"/>
            </a:xfrm>
            <a:custGeom>
              <a:avLst/>
              <a:gdLst>
                <a:gd name="T0" fmla="*/ 0 w 45"/>
                <a:gd name="T1" fmla="*/ 53 h 62"/>
                <a:gd name="T2" fmla="*/ 23 w 45"/>
                <a:gd name="T3" fmla="*/ 0 h 62"/>
                <a:gd name="T4" fmla="*/ 45 w 45"/>
                <a:gd name="T5" fmla="*/ 9 h 62"/>
                <a:gd name="T6" fmla="*/ 21 w 45"/>
                <a:gd name="T7" fmla="*/ 62 h 62"/>
                <a:gd name="T8" fmla="*/ 0 w 45"/>
                <a:gd name="T9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2">
                  <a:moveTo>
                    <a:pt x="0" y="53"/>
                  </a:moveTo>
                  <a:lnTo>
                    <a:pt x="23" y="0"/>
                  </a:lnTo>
                  <a:lnTo>
                    <a:pt x="45" y="9"/>
                  </a:lnTo>
                  <a:lnTo>
                    <a:pt x="21" y="62"/>
                  </a:lnTo>
                  <a:lnTo>
                    <a:pt x="0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4295" tIns="37148" rIns="74295" bIns="37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4381989" y="1127819"/>
              <a:ext cx="210245" cy="201216"/>
            </a:xfrm>
            <a:custGeom>
              <a:avLst/>
              <a:gdLst>
                <a:gd name="T0" fmla="*/ 167 w 188"/>
                <a:gd name="T1" fmla="*/ 180 h 180"/>
                <a:gd name="T2" fmla="*/ 144 w 188"/>
                <a:gd name="T3" fmla="*/ 170 h 180"/>
                <a:gd name="T4" fmla="*/ 139 w 188"/>
                <a:gd name="T5" fmla="*/ 174 h 180"/>
                <a:gd name="T6" fmla="*/ 127 w 188"/>
                <a:gd name="T7" fmla="*/ 174 h 180"/>
                <a:gd name="T8" fmla="*/ 127 w 188"/>
                <a:gd name="T9" fmla="*/ 174 h 180"/>
                <a:gd name="T10" fmla="*/ 127 w 188"/>
                <a:gd name="T11" fmla="*/ 174 h 180"/>
                <a:gd name="T12" fmla="*/ 126 w 188"/>
                <a:gd name="T13" fmla="*/ 173 h 180"/>
                <a:gd name="T14" fmla="*/ 98 w 188"/>
                <a:gd name="T15" fmla="*/ 161 h 180"/>
                <a:gd name="T16" fmla="*/ 97 w 188"/>
                <a:gd name="T17" fmla="*/ 160 h 180"/>
                <a:gd name="T18" fmla="*/ 96 w 188"/>
                <a:gd name="T19" fmla="*/ 160 h 180"/>
                <a:gd name="T20" fmla="*/ 92 w 188"/>
                <a:gd name="T21" fmla="*/ 156 h 180"/>
                <a:gd name="T22" fmla="*/ 92 w 188"/>
                <a:gd name="T23" fmla="*/ 155 h 180"/>
                <a:gd name="T24" fmla="*/ 62 w 188"/>
                <a:gd name="T25" fmla="*/ 79 h 180"/>
                <a:gd name="T26" fmla="*/ 68 w 188"/>
                <a:gd name="T27" fmla="*/ 65 h 180"/>
                <a:gd name="T28" fmla="*/ 71 w 188"/>
                <a:gd name="T29" fmla="*/ 64 h 180"/>
                <a:gd name="T30" fmla="*/ 84 w 188"/>
                <a:gd name="T31" fmla="*/ 70 h 180"/>
                <a:gd name="T32" fmla="*/ 103 w 188"/>
                <a:gd name="T33" fmla="*/ 118 h 180"/>
                <a:gd name="T34" fmla="*/ 109 w 188"/>
                <a:gd name="T35" fmla="*/ 115 h 180"/>
                <a:gd name="T36" fmla="*/ 88 w 188"/>
                <a:gd name="T37" fmla="*/ 59 h 180"/>
                <a:gd name="T38" fmla="*/ 48 w 188"/>
                <a:gd name="T39" fmla="*/ 41 h 180"/>
                <a:gd name="T40" fmla="*/ 7 w 188"/>
                <a:gd name="T41" fmla="*/ 24 h 180"/>
                <a:gd name="T42" fmla="*/ 2 w 188"/>
                <a:gd name="T43" fmla="*/ 10 h 180"/>
                <a:gd name="T44" fmla="*/ 3 w 188"/>
                <a:gd name="T45" fmla="*/ 7 h 180"/>
                <a:gd name="T46" fmla="*/ 17 w 188"/>
                <a:gd name="T47" fmla="*/ 2 h 180"/>
                <a:gd name="T48" fmla="*/ 57 w 188"/>
                <a:gd name="T49" fmla="*/ 16 h 180"/>
                <a:gd name="T50" fmla="*/ 120 w 188"/>
                <a:gd name="T51" fmla="*/ 38 h 180"/>
                <a:gd name="T52" fmla="*/ 123 w 188"/>
                <a:gd name="T53" fmla="*/ 41 h 180"/>
                <a:gd name="T54" fmla="*/ 126 w 188"/>
                <a:gd name="T55" fmla="*/ 44 h 180"/>
                <a:gd name="T56" fmla="*/ 154 w 188"/>
                <a:gd name="T57" fmla="*/ 118 h 180"/>
                <a:gd name="T58" fmla="*/ 188 w 188"/>
                <a:gd name="T59" fmla="*/ 132 h 180"/>
                <a:gd name="T60" fmla="*/ 167 w 188"/>
                <a:gd name="T6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8" h="180">
                  <a:moveTo>
                    <a:pt x="167" y="180"/>
                  </a:moveTo>
                  <a:cubicBezTo>
                    <a:pt x="144" y="170"/>
                    <a:pt x="144" y="170"/>
                    <a:pt x="144" y="170"/>
                  </a:cubicBezTo>
                  <a:cubicBezTo>
                    <a:pt x="143" y="172"/>
                    <a:pt x="141" y="173"/>
                    <a:pt x="139" y="174"/>
                  </a:cubicBezTo>
                  <a:cubicBezTo>
                    <a:pt x="135" y="175"/>
                    <a:pt x="131" y="175"/>
                    <a:pt x="127" y="174"/>
                  </a:cubicBezTo>
                  <a:cubicBezTo>
                    <a:pt x="127" y="174"/>
                    <a:pt x="127" y="174"/>
                    <a:pt x="127" y="174"/>
                  </a:cubicBezTo>
                  <a:cubicBezTo>
                    <a:pt x="127" y="174"/>
                    <a:pt x="127" y="174"/>
                    <a:pt x="127" y="174"/>
                  </a:cubicBezTo>
                  <a:cubicBezTo>
                    <a:pt x="127" y="174"/>
                    <a:pt x="126" y="174"/>
                    <a:pt x="126" y="173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7" y="161"/>
                    <a:pt x="97" y="161"/>
                    <a:pt x="97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4" y="159"/>
                    <a:pt x="93" y="158"/>
                    <a:pt x="92" y="156"/>
                  </a:cubicBezTo>
                  <a:cubicBezTo>
                    <a:pt x="92" y="156"/>
                    <a:pt x="92" y="155"/>
                    <a:pt x="92" y="155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0" y="73"/>
                    <a:pt x="63" y="67"/>
                    <a:pt x="68" y="65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6" y="62"/>
                    <a:pt x="82" y="65"/>
                    <a:pt x="84" y="70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2" y="21"/>
                    <a:pt x="0" y="15"/>
                    <a:pt x="2" y="1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6" y="2"/>
                    <a:pt x="12" y="0"/>
                    <a:pt x="17" y="2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21" y="39"/>
                    <a:pt x="123" y="40"/>
                    <a:pt x="123" y="41"/>
                  </a:cubicBezTo>
                  <a:cubicBezTo>
                    <a:pt x="124" y="42"/>
                    <a:pt x="125" y="43"/>
                    <a:pt x="126" y="44"/>
                  </a:cubicBezTo>
                  <a:cubicBezTo>
                    <a:pt x="154" y="118"/>
                    <a:pt x="154" y="118"/>
                    <a:pt x="154" y="118"/>
                  </a:cubicBezTo>
                  <a:cubicBezTo>
                    <a:pt x="188" y="132"/>
                    <a:pt x="188" y="132"/>
                    <a:pt x="188" y="132"/>
                  </a:cubicBezTo>
                  <a:lnTo>
                    <a:pt x="167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4295" tIns="37148" rIns="74295" bIns="37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2" name="Oval 43"/>
            <p:cNvSpPr>
              <a:spLocks noChangeArrowheads="1"/>
            </p:cNvSpPr>
            <p:nvPr/>
          </p:nvSpPr>
          <p:spPr bwMode="auto">
            <a:xfrm>
              <a:off x="4295570" y="1223269"/>
              <a:ext cx="64492" cy="6449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4295" tIns="37148" rIns="74295" bIns="37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3" name="Freeform 44"/>
            <p:cNvSpPr>
              <a:spLocks noEditPoints="1"/>
            </p:cNvSpPr>
            <p:nvPr/>
          </p:nvSpPr>
          <p:spPr bwMode="auto">
            <a:xfrm>
              <a:off x="4228498" y="1295499"/>
              <a:ext cx="277317" cy="247650"/>
            </a:xfrm>
            <a:custGeom>
              <a:avLst/>
              <a:gdLst>
                <a:gd name="T0" fmla="*/ 246 w 247"/>
                <a:gd name="T1" fmla="*/ 108 h 221"/>
                <a:gd name="T2" fmla="*/ 206 w 247"/>
                <a:gd name="T3" fmla="*/ 3 h 221"/>
                <a:gd name="T4" fmla="*/ 200 w 247"/>
                <a:gd name="T5" fmla="*/ 0 h 221"/>
                <a:gd name="T6" fmla="*/ 46 w 247"/>
                <a:gd name="T7" fmla="*/ 0 h 221"/>
                <a:gd name="T8" fmla="*/ 41 w 247"/>
                <a:gd name="T9" fmla="*/ 3 h 221"/>
                <a:gd name="T10" fmla="*/ 1 w 247"/>
                <a:gd name="T11" fmla="*/ 108 h 221"/>
                <a:gd name="T12" fmla="*/ 3 w 247"/>
                <a:gd name="T13" fmla="*/ 114 h 221"/>
                <a:gd name="T14" fmla="*/ 17 w 247"/>
                <a:gd name="T15" fmla="*/ 119 h 221"/>
                <a:gd name="T16" fmla="*/ 22 w 247"/>
                <a:gd name="T17" fmla="*/ 116 h 221"/>
                <a:gd name="T18" fmla="*/ 49 w 247"/>
                <a:gd name="T19" fmla="*/ 46 h 221"/>
                <a:gd name="T20" fmla="*/ 54 w 247"/>
                <a:gd name="T21" fmla="*/ 221 h 221"/>
                <a:gd name="T22" fmla="*/ 100 w 247"/>
                <a:gd name="T23" fmla="*/ 221 h 221"/>
                <a:gd name="T24" fmla="*/ 97 w 247"/>
                <a:gd name="T25" fmla="*/ 115 h 221"/>
                <a:gd name="T26" fmla="*/ 81 w 247"/>
                <a:gd name="T27" fmla="*/ 157 h 221"/>
                <a:gd name="T28" fmla="*/ 78 w 247"/>
                <a:gd name="T29" fmla="*/ 159 h 221"/>
                <a:gd name="T30" fmla="*/ 69 w 247"/>
                <a:gd name="T31" fmla="*/ 156 h 221"/>
                <a:gd name="T32" fmla="*/ 68 w 247"/>
                <a:gd name="T33" fmla="*/ 152 h 221"/>
                <a:gd name="T34" fmla="*/ 92 w 247"/>
                <a:gd name="T35" fmla="*/ 89 h 221"/>
                <a:gd name="T36" fmla="*/ 95 w 247"/>
                <a:gd name="T37" fmla="*/ 87 h 221"/>
                <a:gd name="T38" fmla="*/ 151 w 247"/>
                <a:gd name="T39" fmla="*/ 87 h 221"/>
                <a:gd name="T40" fmla="*/ 154 w 247"/>
                <a:gd name="T41" fmla="*/ 89 h 221"/>
                <a:gd name="T42" fmla="*/ 179 w 247"/>
                <a:gd name="T43" fmla="*/ 152 h 221"/>
                <a:gd name="T44" fmla="*/ 177 w 247"/>
                <a:gd name="T45" fmla="*/ 156 h 221"/>
                <a:gd name="T46" fmla="*/ 169 w 247"/>
                <a:gd name="T47" fmla="*/ 159 h 221"/>
                <a:gd name="T48" fmla="*/ 166 w 247"/>
                <a:gd name="T49" fmla="*/ 157 h 221"/>
                <a:gd name="T50" fmla="*/ 150 w 247"/>
                <a:gd name="T51" fmla="*/ 116 h 221"/>
                <a:gd name="T52" fmla="*/ 146 w 247"/>
                <a:gd name="T53" fmla="*/ 221 h 221"/>
                <a:gd name="T54" fmla="*/ 194 w 247"/>
                <a:gd name="T55" fmla="*/ 221 h 221"/>
                <a:gd name="T56" fmla="*/ 197 w 247"/>
                <a:gd name="T57" fmla="*/ 123 h 221"/>
                <a:gd name="T58" fmla="*/ 214 w 247"/>
                <a:gd name="T59" fmla="*/ 123 h 221"/>
                <a:gd name="T60" fmla="*/ 198 w 247"/>
                <a:gd name="T61" fmla="*/ 46 h 221"/>
                <a:gd name="T62" fmla="*/ 224 w 247"/>
                <a:gd name="T63" fmla="*/ 116 h 221"/>
                <a:gd name="T64" fmla="*/ 230 w 247"/>
                <a:gd name="T65" fmla="*/ 119 h 221"/>
                <a:gd name="T66" fmla="*/ 244 w 247"/>
                <a:gd name="T67" fmla="*/ 114 h 221"/>
                <a:gd name="T68" fmla="*/ 246 w 247"/>
                <a:gd name="T69" fmla="*/ 108 h 221"/>
                <a:gd name="T70" fmla="*/ 123 w 247"/>
                <a:gd name="T71" fmla="*/ 81 h 221"/>
                <a:gd name="T72" fmla="*/ 98 w 247"/>
                <a:gd name="T73" fmla="*/ 56 h 221"/>
                <a:gd name="T74" fmla="*/ 123 w 247"/>
                <a:gd name="T75" fmla="*/ 31 h 221"/>
                <a:gd name="T76" fmla="*/ 148 w 247"/>
                <a:gd name="T77" fmla="*/ 56 h 221"/>
                <a:gd name="T78" fmla="*/ 123 w 247"/>
                <a:gd name="T79" fmla="*/ 8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7" h="221">
                  <a:moveTo>
                    <a:pt x="246" y="108"/>
                  </a:moveTo>
                  <a:cubicBezTo>
                    <a:pt x="206" y="3"/>
                    <a:pt x="206" y="3"/>
                    <a:pt x="206" y="3"/>
                  </a:cubicBezTo>
                  <a:cubicBezTo>
                    <a:pt x="205" y="1"/>
                    <a:pt x="203" y="0"/>
                    <a:pt x="20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0"/>
                    <a:pt x="42" y="1"/>
                    <a:pt x="41" y="3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0" y="110"/>
                    <a:pt x="1" y="113"/>
                    <a:pt x="3" y="114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9" y="120"/>
                    <a:pt x="21" y="118"/>
                    <a:pt x="22" y="11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54" y="221"/>
                    <a:pt x="54" y="221"/>
                    <a:pt x="54" y="221"/>
                  </a:cubicBezTo>
                  <a:cubicBezTo>
                    <a:pt x="100" y="221"/>
                    <a:pt x="100" y="221"/>
                    <a:pt x="100" y="221"/>
                  </a:cubicBezTo>
                  <a:cubicBezTo>
                    <a:pt x="97" y="115"/>
                    <a:pt x="97" y="115"/>
                    <a:pt x="97" y="115"/>
                  </a:cubicBezTo>
                  <a:cubicBezTo>
                    <a:pt x="81" y="157"/>
                    <a:pt x="81" y="157"/>
                    <a:pt x="81" y="157"/>
                  </a:cubicBezTo>
                  <a:cubicBezTo>
                    <a:pt x="80" y="159"/>
                    <a:pt x="79" y="159"/>
                    <a:pt x="78" y="159"/>
                  </a:cubicBezTo>
                  <a:cubicBezTo>
                    <a:pt x="69" y="156"/>
                    <a:pt x="69" y="156"/>
                    <a:pt x="69" y="156"/>
                  </a:cubicBezTo>
                  <a:cubicBezTo>
                    <a:pt x="68" y="155"/>
                    <a:pt x="68" y="154"/>
                    <a:pt x="68" y="152"/>
                  </a:cubicBezTo>
                  <a:cubicBezTo>
                    <a:pt x="92" y="89"/>
                    <a:pt x="92" y="89"/>
                    <a:pt x="92" y="89"/>
                  </a:cubicBezTo>
                  <a:cubicBezTo>
                    <a:pt x="93" y="88"/>
                    <a:pt x="94" y="87"/>
                    <a:pt x="95" y="87"/>
                  </a:cubicBezTo>
                  <a:cubicBezTo>
                    <a:pt x="151" y="87"/>
                    <a:pt x="151" y="87"/>
                    <a:pt x="151" y="87"/>
                  </a:cubicBezTo>
                  <a:cubicBezTo>
                    <a:pt x="153" y="87"/>
                    <a:pt x="154" y="88"/>
                    <a:pt x="154" y="89"/>
                  </a:cubicBezTo>
                  <a:cubicBezTo>
                    <a:pt x="179" y="152"/>
                    <a:pt x="179" y="152"/>
                    <a:pt x="179" y="152"/>
                  </a:cubicBezTo>
                  <a:cubicBezTo>
                    <a:pt x="179" y="154"/>
                    <a:pt x="178" y="155"/>
                    <a:pt x="177" y="156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8" y="159"/>
                    <a:pt x="166" y="159"/>
                    <a:pt x="166" y="157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46" y="221"/>
                    <a:pt x="146" y="221"/>
                    <a:pt x="146" y="221"/>
                  </a:cubicBezTo>
                  <a:cubicBezTo>
                    <a:pt x="194" y="221"/>
                    <a:pt x="194" y="221"/>
                    <a:pt x="194" y="221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214" y="123"/>
                    <a:pt x="214" y="123"/>
                    <a:pt x="214" y="123"/>
                  </a:cubicBezTo>
                  <a:cubicBezTo>
                    <a:pt x="198" y="46"/>
                    <a:pt x="198" y="46"/>
                    <a:pt x="198" y="46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5" y="118"/>
                    <a:pt x="228" y="120"/>
                    <a:pt x="230" y="119"/>
                  </a:cubicBezTo>
                  <a:cubicBezTo>
                    <a:pt x="244" y="114"/>
                    <a:pt x="244" y="114"/>
                    <a:pt x="244" y="114"/>
                  </a:cubicBezTo>
                  <a:cubicBezTo>
                    <a:pt x="246" y="113"/>
                    <a:pt x="247" y="110"/>
                    <a:pt x="246" y="108"/>
                  </a:cubicBezTo>
                  <a:close/>
                  <a:moveTo>
                    <a:pt x="123" y="81"/>
                  </a:moveTo>
                  <a:cubicBezTo>
                    <a:pt x="110" y="81"/>
                    <a:pt x="98" y="69"/>
                    <a:pt x="98" y="56"/>
                  </a:cubicBezTo>
                  <a:cubicBezTo>
                    <a:pt x="98" y="42"/>
                    <a:pt x="110" y="31"/>
                    <a:pt x="123" y="31"/>
                  </a:cubicBezTo>
                  <a:cubicBezTo>
                    <a:pt x="137" y="31"/>
                    <a:pt x="148" y="42"/>
                    <a:pt x="148" y="56"/>
                  </a:cubicBezTo>
                  <a:cubicBezTo>
                    <a:pt x="148" y="69"/>
                    <a:pt x="137" y="81"/>
                    <a:pt x="123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4295" tIns="37148" rIns="74295" bIns="37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4" name="Oval 45"/>
            <p:cNvSpPr>
              <a:spLocks noChangeArrowheads="1"/>
            </p:cNvSpPr>
            <p:nvPr/>
          </p:nvSpPr>
          <p:spPr bwMode="auto">
            <a:xfrm>
              <a:off x="4379408" y="1223269"/>
              <a:ext cx="63203" cy="6449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4295" tIns="37148" rIns="74295" bIns="37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55" name="Group 58"/>
          <p:cNvGrpSpPr/>
          <p:nvPr/>
        </p:nvGrpSpPr>
        <p:grpSpPr>
          <a:xfrm>
            <a:off x="6945682" y="4080409"/>
            <a:ext cx="686151" cy="475898"/>
            <a:chOff x="4038601" y="1608138"/>
            <a:chExt cx="719137" cy="509588"/>
          </a:xfrm>
          <a:solidFill>
            <a:schemeClr val="bg1"/>
          </a:solidFill>
        </p:grpSpPr>
        <p:sp>
          <p:nvSpPr>
            <p:cNvPr id="56" name="Freeform 356"/>
            <p:cNvSpPr>
              <a:spLocks/>
            </p:cNvSpPr>
            <p:nvPr/>
          </p:nvSpPr>
          <p:spPr bwMode="auto">
            <a:xfrm>
              <a:off x="4256088" y="1839913"/>
              <a:ext cx="52388" cy="4603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7"/>
                </a:cxn>
                <a:cxn ang="0">
                  <a:pos x="14" y="3"/>
                </a:cxn>
                <a:cxn ang="0">
                  <a:pos x="4" y="0"/>
                </a:cxn>
                <a:cxn ang="0">
                  <a:pos x="0" y="12"/>
                </a:cxn>
              </a:cxnLst>
              <a:rect l="0" t="0" r="r" b="b"/>
              <a:pathLst>
                <a:path w="14" h="12">
                  <a:moveTo>
                    <a:pt x="0" y="12"/>
                  </a:moveTo>
                  <a:cubicBezTo>
                    <a:pt x="4" y="11"/>
                    <a:pt x="9" y="9"/>
                    <a:pt x="14" y="7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9" y="1"/>
                    <a:pt x="4" y="0"/>
                    <a:pt x="4" y="0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74295" tIns="37148" rIns="74295" bIns="37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7" name="Freeform 357"/>
            <p:cNvSpPr>
              <a:spLocks/>
            </p:cNvSpPr>
            <p:nvPr/>
          </p:nvSpPr>
          <p:spPr bwMode="auto">
            <a:xfrm>
              <a:off x="4487863" y="1847850"/>
              <a:ext cx="30163" cy="254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7"/>
                </a:cxn>
                <a:cxn ang="0">
                  <a:pos x="8" y="0"/>
                </a:cxn>
                <a:cxn ang="0">
                  <a:pos x="0" y="3"/>
                </a:cxn>
                <a:cxn ang="0">
                  <a:pos x="0" y="5"/>
                </a:cxn>
              </a:cxnLst>
              <a:rect l="0" t="0" r="r" b="b"/>
              <a:pathLst>
                <a:path w="8" h="7">
                  <a:moveTo>
                    <a:pt x="0" y="5"/>
                  </a:moveTo>
                  <a:cubicBezTo>
                    <a:pt x="1" y="6"/>
                    <a:pt x="3" y="6"/>
                    <a:pt x="4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4" y="1"/>
                    <a:pt x="0" y="3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74295" tIns="37148" rIns="74295" bIns="37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8" name="Freeform 358"/>
            <p:cNvSpPr>
              <a:spLocks/>
            </p:cNvSpPr>
            <p:nvPr/>
          </p:nvSpPr>
          <p:spPr bwMode="auto">
            <a:xfrm>
              <a:off x="4203701" y="1858963"/>
              <a:ext cx="28575" cy="444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2" y="7"/>
                </a:cxn>
                <a:cxn ang="0">
                  <a:pos x="0" y="11"/>
                </a:cxn>
                <a:cxn ang="0">
                  <a:pos x="0" y="12"/>
                </a:cxn>
                <a:cxn ang="0">
                  <a:pos x="7" y="10"/>
                </a:cxn>
                <a:cxn ang="0">
                  <a:pos x="6" y="7"/>
                </a:cxn>
                <a:cxn ang="0">
                  <a:pos x="8" y="4"/>
                </a:cxn>
                <a:cxn ang="0">
                  <a:pos x="4" y="0"/>
                </a:cxn>
              </a:cxnLst>
              <a:rect l="0" t="0" r="r" b="b"/>
              <a:pathLst>
                <a:path w="8" h="12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1"/>
                    <a:pt x="4" y="11"/>
                    <a:pt x="7" y="1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4"/>
                    <a:pt x="8" y="4"/>
                    <a:pt x="8" y="4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74295" tIns="37148" rIns="74295" bIns="37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9" name="Freeform 359"/>
            <p:cNvSpPr>
              <a:spLocks/>
            </p:cNvSpPr>
            <p:nvPr/>
          </p:nvSpPr>
          <p:spPr bwMode="auto">
            <a:xfrm>
              <a:off x="4038601" y="1839913"/>
              <a:ext cx="149225" cy="157163"/>
            </a:xfrm>
            <a:custGeom>
              <a:avLst/>
              <a:gdLst/>
              <a:ahLst/>
              <a:cxnLst>
                <a:cxn ang="0">
                  <a:pos x="34" y="22"/>
                </a:cxn>
                <a:cxn ang="0">
                  <a:pos x="40" y="19"/>
                </a:cxn>
                <a:cxn ang="0">
                  <a:pos x="34" y="0"/>
                </a:cxn>
                <a:cxn ang="0">
                  <a:pos x="8" y="9"/>
                </a:cxn>
                <a:cxn ang="0">
                  <a:pos x="0" y="42"/>
                </a:cxn>
                <a:cxn ang="0">
                  <a:pos x="24" y="42"/>
                </a:cxn>
                <a:cxn ang="0">
                  <a:pos x="34" y="22"/>
                </a:cxn>
              </a:cxnLst>
              <a:rect l="0" t="0" r="r" b="b"/>
              <a:pathLst>
                <a:path w="40" h="42">
                  <a:moveTo>
                    <a:pt x="34" y="22"/>
                  </a:moveTo>
                  <a:cubicBezTo>
                    <a:pt x="35" y="21"/>
                    <a:pt x="36" y="21"/>
                    <a:pt x="40" y="19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10" y="7"/>
                    <a:pt x="8" y="9"/>
                  </a:cubicBezTo>
                  <a:cubicBezTo>
                    <a:pt x="5" y="12"/>
                    <a:pt x="0" y="30"/>
                    <a:pt x="0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7" y="34"/>
                    <a:pt x="31" y="25"/>
                    <a:pt x="34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74295" tIns="37148" rIns="74295" bIns="37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0" name="Freeform 360"/>
            <p:cNvSpPr>
              <a:spLocks/>
            </p:cNvSpPr>
            <p:nvPr/>
          </p:nvSpPr>
          <p:spPr bwMode="auto">
            <a:xfrm>
              <a:off x="4611688" y="1847850"/>
              <a:ext cx="146050" cy="149225"/>
            </a:xfrm>
            <a:custGeom>
              <a:avLst/>
              <a:gdLst/>
              <a:ahLst/>
              <a:cxnLst>
                <a:cxn ang="0">
                  <a:pos x="31" y="10"/>
                </a:cxn>
                <a:cxn ang="0">
                  <a:pos x="7" y="0"/>
                </a:cxn>
                <a:cxn ang="0">
                  <a:pos x="17" y="16"/>
                </a:cxn>
                <a:cxn ang="0">
                  <a:pos x="1" y="16"/>
                </a:cxn>
                <a:cxn ang="0">
                  <a:pos x="0" y="17"/>
                </a:cxn>
                <a:cxn ang="0">
                  <a:pos x="5" y="20"/>
                </a:cxn>
                <a:cxn ang="0">
                  <a:pos x="15" y="40"/>
                </a:cxn>
                <a:cxn ang="0">
                  <a:pos x="39" y="40"/>
                </a:cxn>
                <a:cxn ang="0">
                  <a:pos x="31" y="10"/>
                </a:cxn>
              </a:cxnLst>
              <a:rect l="0" t="0" r="r" b="b"/>
              <a:pathLst>
                <a:path w="39" h="40">
                  <a:moveTo>
                    <a:pt x="31" y="10"/>
                  </a:moveTo>
                  <a:cubicBezTo>
                    <a:pt x="29" y="9"/>
                    <a:pt x="7" y="0"/>
                    <a:pt x="7" y="0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9"/>
                    <a:pt x="4" y="19"/>
                    <a:pt x="5" y="20"/>
                  </a:cubicBezTo>
                  <a:cubicBezTo>
                    <a:pt x="8" y="23"/>
                    <a:pt x="13" y="32"/>
                    <a:pt x="15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28"/>
                    <a:pt x="34" y="13"/>
                    <a:pt x="31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74295" tIns="37148" rIns="74295" bIns="37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1" name="Freeform 361"/>
            <p:cNvSpPr>
              <a:spLocks/>
            </p:cNvSpPr>
            <p:nvPr/>
          </p:nvSpPr>
          <p:spPr bwMode="auto">
            <a:xfrm>
              <a:off x="4286251" y="1608138"/>
              <a:ext cx="223838" cy="300038"/>
            </a:xfrm>
            <a:custGeom>
              <a:avLst/>
              <a:gdLst/>
              <a:ahLst/>
              <a:cxnLst>
                <a:cxn ang="0">
                  <a:pos x="10" y="51"/>
                </a:cxn>
                <a:cxn ang="0">
                  <a:pos x="14" y="64"/>
                </a:cxn>
                <a:cxn ang="0">
                  <a:pos x="14" y="72"/>
                </a:cxn>
                <a:cxn ang="0">
                  <a:pos x="30" y="80"/>
                </a:cxn>
                <a:cxn ang="0">
                  <a:pos x="46" y="72"/>
                </a:cxn>
                <a:cxn ang="0">
                  <a:pos x="46" y="64"/>
                </a:cxn>
                <a:cxn ang="0">
                  <a:pos x="50" y="51"/>
                </a:cxn>
                <a:cxn ang="0">
                  <a:pos x="55" y="50"/>
                </a:cxn>
                <a:cxn ang="0">
                  <a:pos x="58" y="36"/>
                </a:cxn>
                <a:cxn ang="0">
                  <a:pos x="54" y="34"/>
                </a:cxn>
                <a:cxn ang="0">
                  <a:pos x="54" y="21"/>
                </a:cxn>
                <a:cxn ang="0">
                  <a:pos x="45" y="8"/>
                </a:cxn>
                <a:cxn ang="0">
                  <a:pos x="30" y="0"/>
                </a:cxn>
                <a:cxn ang="0">
                  <a:pos x="6" y="20"/>
                </a:cxn>
                <a:cxn ang="0">
                  <a:pos x="6" y="34"/>
                </a:cxn>
                <a:cxn ang="0">
                  <a:pos x="2" y="36"/>
                </a:cxn>
                <a:cxn ang="0">
                  <a:pos x="5" y="50"/>
                </a:cxn>
                <a:cxn ang="0">
                  <a:pos x="10" y="51"/>
                </a:cxn>
              </a:cxnLst>
              <a:rect l="0" t="0" r="r" b="b"/>
              <a:pathLst>
                <a:path w="60" h="80">
                  <a:moveTo>
                    <a:pt x="10" y="51"/>
                  </a:moveTo>
                  <a:cubicBezTo>
                    <a:pt x="14" y="64"/>
                    <a:pt x="14" y="64"/>
                    <a:pt x="14" y="64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3" y="51"/>
                    <a:pt x="55" y="50"/>
                  </a:cubicBezTo>
                  <a:cubicBezTo>
                    <a:pt x="58" y="47"/>
                    <a:pt x="60" y="40"/>
                    <a:pt x="58" y="36"/>
                  </a:cubicBezTo>
                  <a:cubicBezTo>
                    <a:pt x="57" y="33"/>
                    <a:pt x="54" y="34"/>
                    <a:pt x="54" y="34"/>
                  </a:cubicBezTo>
                  <a:cubicBezTo>
                    <a:pt x="54" y="34"/>
                    <a:pt x="54" y="28"/>
                    <a:pt x="54" y="21"/>
                  </a:cubicBezTo>
                  <a:cubicBezTo>
                    <a:pt x="54" y="13"/>
                    <a:pt x="52" y="8"/>
                    <a:pt x="45" y="8"/>
                  </a:cubicBezTo>
                  <a:cubicBezTo>
                    <a:pt x="43" y="3"/>
                    <a:pt x="37" y="0"/>
                    <a:pt x="30" y="0"/>
                  </a:cubicBezTo>
                  <a:cubicBezTo>
                    <a:pt x="15" y="0"/>
                    <a:pt x="6" y="9"/>
                    <a:pt x="6" y="20"/>
                  </a:cubicBezTo>
                  <a:cubicBezTo>
                    <a:pt x="6" y="27"/>
                    <a:pt x="6" y="34"/>
                    <a:pt x="6" y="34"/>
                  </a:cubicBezTo>
                  <a:cubicBezTo>
                    <a:pt x="6" y="34"/>
                    <a:pt x="3" y="33"/>
                    <a:pt x="2" y="36"/>
                  </a:cubicBezTo>
                  <a:cubicBezTo>
                    <a:pt x="0" y="40"/>
                    <a:pt x="2" y="47"/>
                    <a:pt x="5" y="50"/>
                  </a:cubicBezTo>
                  <a:cubicBezTo>
                    <a:pt x="7" y="51"/>
                    <a:pt x="10" y="51"/>
                    <a:pt x="10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74295" tIns="37148" rIns="74295" bIns="37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2" name="Freeform 362"/>
            <p:cNvSpPr>
              <a:spLocks/>
            </p:cNvSpPr>
            <p:nvPr/>
          </p:nvSpPr>
          <p:spPr bwMode="auto">
            <a:xfrm>
              <a:off x="4143376" y="1897063"/>
              <a:ext cx="509588" cy="220663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76" y="49"/>
                </a:cxn>
                <a:cxn ang="0">
                  <a:pos x="76" y="29"/>
                </a:cxn>
                <a:cxn ang="0">
                  <a:pos x="70" y="19"/>
                </a:cxn>
                <a:cxn ang="0">
                  <a:pos x="76" y="13"/>
                </a:cxn>
                <a:cxn ang="0">
                  <a:pos x="68" y="5"/>
                </a:cxn>
                <a:cxn ang="0">
                  <a:pos x="60" y="13"/>
                </a:cxn>
                <a:cxn ang="0">
                  <a:pos x="66" y="19"/>
                </a:cxn>
                <a:cxn ang="0">
                  <a:pos x="60" y="29"/>
                </a:cxn>
                <a:cxn ang="0">
                  <a:pos x="60" y="49"/>
                </a:cxn>
                <a:cxn ang="0">
                  <a:pos x="48" y="0"/>
                </a:cxn>
                <a:cxn ang="0">
                  <a:pos x="11" y="13"/>
                </a:cxn>
                <a:cxn ang="0">
                  <a:pos x="0" y="59"/>
                </a:cxn>
                <a:cxn ang="0">
                  <a:pos x="136" y="59"/>
                </a:cxn>
                <a:cxn ang="0">
                  <a:pos x="125" y="13"/>
                </a:cxn>
                <a:cxn ang="0">
                  <a:pos x="88" y="0"/>
                </a:cxn>
              </a:cxnLst>
              <a:rect l="0" t="0" r="r" b="b"/>
              <a:pathLst>
                <a:path w="136" h="59">
                  <a:moveTo>
                    <a:pt x="88" y="0"/>
                  </a:moveTo>
                  <a:cubicBezTo>
                    <a:pt x="76" y="49"/>
                    <a:pt x="76" y="49"/>
                    <a:pt x="76" y="49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15" y="10"/>
                    <a:pt x="11" y="13"/>
                  </a:cubicBezTo>
                  <a:cubicBezTo>
                    <a:pt x="7" y="17"/>
                    <a:pt x="0" y="43"/>
                    <a:pt x="0" y="59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6" y="43"/>
                    <a:pt x="129" y="17"/>
                    <a:pt x="125" y="13"/>
                  </a:cubicBezTo>
                  <a:cubicBezTo>
                    <a:pt x="121" y="10"/>
                    <a:pt x="88" y="0"/>
                    <a:pt x="8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74295" tIns="37148" rIns="74295" bIns="37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3" name="Freeform 363"/>
            <p:cNvSpPr>
              <a:spLocks/>
            </p:cNvSpPr>
            <p:nvPr/>
          </p:nvSpPr>
          <p:spPr bwMode="auto">
            <a:xfrm>
              <a:off x="4510088" y="1638300"/>
              <a:ext cx="150813" cy="261938"/>
            </a:xfrm>
            <a:custGeom>
              <a:avLst/>
              <a:gdLst/>
              <a:ahLst/>
              <a:cxnLst>
                <a:cxn ang="0">
                  <a:pos x="15" y="69"/>
                </a:cxn>
                <a:cxn ang="0">
                  <a:pos x="20" y="70"/>
                </a:cxn>
                <a:cxn ang="0">
                  <a:pos x="29" y="52"/>
                </a:cxn>
                <a:cxn ang="0">
                  <a:pos x="40" y="46"/>
                </a:cxn>
                <a:cxn ang="0">
                  <a:pos x="36" y="26"/>
                </a:cxn>
                <a:cxn ang="0">
                  <a:pos x="18" y="0"/>
                </a:cxn>
                <a:cxn ang="0">
                  <a:pos x="2" y="9"/>
                </a:cxn>
                <a:cxn ang="0">
                  <a:pos x="2" y="21"/>
                </a:cxn>
                <a:cxn ang="0">
                  <a:pos x="5" y="24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7" y="52"/>
                </a:cxn>
                <a:cxn ang="0">
                  <a:pos x="15" y="69"/>
                </a:cxn>
              </a:cxnLst>
              <a:rect l="0" t="0" r="r" b="b"/>
              <a:pathLst>
                <a:path w="40" h="70">
                  <a:moveTo>
                    <a:pt x="15" y="69"/>
                  </a:moveTo>
                  <a:cubicBezTo>
                    <a:pt x="17" y="69"/>
                    <a:pt x="19" y="70"/>
                    <a:pt x="20" y="7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5" y="39"/>
                    <a:pt x="36" y="26"/>
                    <a:pt x="36" y="26"/>
                  </a:cubicBezTo>
                  <a:cubicBezTo>
                    <a:pt x="36" y="15"/>
                    <a:pt x="36" y="0"/>
                    <a:pt x="18" y="0"/>
                  </a:cubicBezTo>
                  <a:cubicBezTo>
                    <a:pt x="9" y="0"/>
                    <a:pt x="4" y="4"/>
                    <a:pt x="2" y="9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2"/>
                    <a:pt x="4" y="23"/>
                    <a:pt x="5" y="24"/>
                  </a:cubicBezTo>
                  <a:cubicBezTo>
                    <a:pt x="9" y="32"/>
                    <a:pt x="6" y="43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7" y="52"/>
                    <a:pt x="7" y="52"/>
                    <a:pt x="7" y="52"/>
                  </a:cubicBezTo>
                  <a:lnTo>
                    <a:pt x="15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74295" tIns="37148" rIns="74295" bIns="37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4" name="Freeform 364"/>
            <p:cNvSpPr>
              <a:spLocks/>
            </p:cNvSpPr>
            <p:nvPr/>
          </p:nvSpPr>
          <p:spPr bwMode="auto">
            <a:xfrm>
              <a:off x="4143376" y="1638300"/>
              <a:ext cx="134938" cy="209550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8" y="44"/>
                </a:cxn>
                <a:cxn ang="0">
                  <a:pos x="8" y="48"/>
                </a:cxn>
                <a:cxn ang="0">
                  <a:pos x="20" y="56"/>
                </a:cxn>
                <a:cxn ang="0">
                  <a:pos x="32" y="48"/>
                </a:cxn>
                <a:cxn ang="0">
                  <a:pos x="32" y="44"/>
                </a:cxn>
                <a:cxn ang="0">
                  <a:pos x="33" y="40"/>
                </a:cxn>
                <a:cxn ang="0">
                  <a:pos x="33" y="24"/>
                </a:cxn>
                <a:cxn ang="0">
                  <a:pos x="36" y="21"/>
                </a:cxn>
                <a:cxn ang="0">
                  <a:pos x="36" y="7"/>
                </a:cxn>
                <a:cxn ang="0">
                  <a:pos x="31" y="5"/>
                </a:cxn>
                <a:cxn ang="0">
                  <a:pos x="20" y="0"/>
                </a:cxn>
                <a:cxn ang="0">
                  <a:pos x="4" y="14"/>
                </a:cxn>
                <a:cxn ang="0">
                  <a:pos x="4" y="24"/>
                </a:cxn>
                <a:cxn ang="0">
                  <a:pos x="2" y="26"/>
                </a:cxn>
                <a:cxn ang="0">
                  <a:pos x="4" y="35"/>
                </a:cxn>
                <a:cxn ang="0">
                  <a:pos x="6" y="36"/>
                </a:cxn>
              </a:cxnLst>
              <a:rect l="0" t="0" r="r" b="b"/>
              <a:pathLst>
                <a:path w="36" h="56">
                  <a:moveTo>
                    <a:pt x="6" y="36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1" y="35"/>
                    <a:pt x="30" y="29"/>
                    <a:pt x="33" y="24"/>
                  </a:cubicBezTo>
                  <a:cubicBezTo>
                    <a:pt x="34" y="23"/>
                    <a:pt x="35" y="22"/>
                    <a:pt x="36" y="21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6"/>
                    <a:pt x="33" y="5"/>
                    <a:pt x="31" y="5"/>
                  </a:cubicBezTo>
                  <a:cubicBezTo>
                    <a:pt x="29" y="1"/>
                    <a:pt x="25" y="0"/>
                    <a:pt x="20" y="0"/>
                  </a:cubicBezTo>
                  <a:cubicBezTo>
                    <a:pt x="9" y="0"/>
                    <a:pt x="4" y="6"/>
                    <a:pt x="4" y="14"/>
                  </a:cubicBezTo>
                  <a:cubicBezTo>
                    <a:pt x="4" y="19"/>
                    <a:pt x="4" y="24"/>
                    <a:pt x="4" y="24"/>
                  </a:cubicBezTo>
                  <a:cubicBezTo>
                    <a:pt x="4" y="24"/>
                    <a:pt x="3" y="24"/>
                    <a:pt x="2" y="26"/>
                  </a:cubicBezTo>
                  <a:cubicBezTo>
                    <a:pt x="0" y="28"/>
                    <a:pt x="1" y="33"/>
                    <a:pt x="4" y="35"/>
                  </a:cubicBezTo>
                  <a:cubicBezTo>
                    <a:pt x="5" y="36"/>
                    <a:pt x="6" y="36"/>
                    <a:pt x="6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74295" tIns="37148" rIns="74295" bIns="37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65" name="Rectangle 80"/>
          <p:cNvSpPr/>
          <p:nvPr/>
        </p:nvSpPr>
        <p:spPr>
          <a:xfrm>
            <a:off x="717177" y="3972791"/>
            <a:ext cx="3053138" cy="10818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z-Cyrl-U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Аниқланган қоидабузарликларга </a:t>
            </a:r>
            <a:r>
              <a:rPr lang="uz-Cyrl-UZ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чора кўриш </a:t>
            </a:r>
            <a:r>
              <a:rPr lang="uz-Cyrl-U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 жавобгарликка тортиш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" name="Picture 81"/>
          <p:cNvPicPr>
            <a:picLocks noChangeAspect="1"/>
          </p:cNvPicPr>
          <p:nvPr/>
        </p:nvPicPr>
        <p:blipFill>
          <a:blip r:embed="rId1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8255" y="3972791"/>
            <a:ext cx="390827" cy="390826"/>
          </a:xfrm>
          <a:prstGeom prst="rect">
            <a:avLst/>
          </a:prstGeom>
        </p:spPr>
      </p:pic>
      <p:pic>
        <p:nvPicPr>
          <p:cNvPr id="67" name="Picture 82"/>
          <p:cNvPicPr>
            <a:picLocks noChangeAspect="1"/>
          </p:cNvPicPr>
          <p:nvPr/>
        </p:nvPicPr>
        <p:blipFill>
          <a:blip r:embed="rId1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2253" y="2717730"/>
            <a:ext cx="403057" cy="403057"/>
          </a:xfrm>
          <a:prstGeom prst="rect">
            <a:avLst/>
          </a:prstGeom>
        </p:spPr>
      </p:pic>
      <p:grpSp>
        <p:nvGrpSpPr>
          <p:cNvPr id="7195" name="Group 616"/>
          <p:cNvGrpSpPr>
            <a:grpSpLocks noChangeAspect="1"/>
          </p:cNvGrpSpPr>
          <p:nvPr/>
        </p:nvGrpSpPr>
        <p:grpSpPr bwMode="auto">
          <a:xfrm>
            <a:off x="5200652" y="2576515"/>
            <a:ext cx="1089025" cy="992187"/>
            <a:chOff x="681" y="1772"/>
            <a:chExt cx="2962" cy="2700"/>
          </a:xfrm>
        </p:grpSpPr>
        <p:sp>
          <p:nvSpPr>
            <p:cNvPr id="7197" name="Freeform 617"/>
            <p:cNvSpPr>
              <a:spLocks/>
            </p:cNvSpPr>
            <p:nvPr/>
          </p:nvSpPr>
          <p:spPr bwMode="auto">
            <a:xfrm>
              <a:off x="1609" y="2026"/>
              <a:ext cx="1435" cy="611"/>
            </a:xfrm>
            <a:custGeom>
              <a:avLst/>
              <a:gdLst>
                <a:gd name="T0" fmla="*/ 0 w 1435"/>
                <a:gd name="T1" fmla="*/ 611 h 611"/>
                <a:gd name="T2" fmla="*/ 0 w 1435"/>
                <a:gd name="T3" fmla="*/ 0 h 611"/>
                <a:gd name="T4" fmla="*/ 1435 w 1435"/>
                <a:gd name="T5" fmla="*/ 0 h 611"/>
                <a:gd name="T6" fmla="*/ 1435 w 1435"/>
                <a:gd name="T7" fmla="*/ 28 h 611"/>
                <a:gd name="T8" fmla="*/ 31 w 1435"/>
                <a:gd name="T9" fmla="*/ 28 h 611"/>
                <a:gd name="T10" fmla="*/ 31 w 1435"/>
                <a:gd name="T11" fmla="*/ 587 h 611"/>
                <a:gd name="T12" fmla="*/ 358 w 1435"/>
                <a:gd name="T13" fmla="*/ 587 h 611"/>
                <a:gd name="T14" fmla="*/ 358 w 1435"/>
                <a:gd name="T15" fmla="*/ 611 h 611"/>
                <a:gd name="T16" fmla="*/ 0 w 1435"/>
                <a:gd name="T17" fmla="*/ 611 h 6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35" h="611">
                  <a:moveTo>
                    <a:pt x="0" y="611"/>
                  </a:moveTo>
                  <a:lnTo>
                    <a:pt x="0" y="0"/>
                  </a:lnTo>
                  <a:lnTo>
                    <a:pt x="1435" y="0"/>
                  </a:lnTo>
                  <a:lnTo>
                    <a:pt x="1435" y="28"/>
                  </a:lnTo>
                  <a:lnTo>
                    <a:pt x="31" y="28"/>
                  </a:lnTo>
                  <a:lnTo>
                    <a:pt x="31" y="587"/>
                  </a:lnTo>
                  <a:lnTo>
                    <a:pt x="358" y="587"/>
                  </a:lnTo>
                  <a:lnTo>
                    <a:pt x="35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8" name="Freeform 618"/>
            <p:cNvSpPr>
              <a:spLocks/>
            </p:cNvSpPr>
            <p:nvPr/>
          </p:nvSpPr>
          <p:spPr bwMode="auto">
            <a:xfrm>
              <a:off x="1609" y="2625"/>
              <a:ext cx="1189" cy="713"/>
            </a:xfrm>
            <a:custGeom>
              <a:avLst/>
              <a:gdLst>
                <a:gd name="T0" fmla="*/ 1189 w 1189"/>
                <a:gd name="T1" fmla="*/ 713 h 713"/>
                <a:gd name="T2" fmla="*/ 533 w 1189"/>
                <a:gd name="T3" fmla="*/ 713 h 713"/>
                <a:gd name="T4" fmla="*/ 533 w 1189"/>
                <a:gd name="T5" fmla="*/ 490 h 713"/>
                <a:gd name="T6" fmla="*/ 294 w 1189"/>
                <a:gd name="T7" fmla="*/ 313 h 713"/>
                <a:gd name="T8" fmla="*/ 0 w 1189"/>
                <a:gd name="T9" fmla="*/ 313 h 713"/>
                <a:gd name="T10" fmla="*/ 0 w 1189"/>
                <a:gd name="T11" fmla="*/ 0 h 713"/>
                <a:gd name="T12" fmla="*/ 31 w 1189"/>
                <a:gd name="T13" fmla="*/ 0 h 713"/>
                <a:gd name="T14" fmla="*/ 31 w 1189"/>
                <a:gd name="T15" fmla="*/ 282 h 713"/>
                <a:gd name="T16" fmla="*/ 303 w 1189"/>
                <a:gd name="T17" fmla="*/ 282 h 713"/>
                <a:gd name="T18" fmla="*/ 564 w 1189"/>
                <a:gd name="T19" fmla="*/ 474 h 713"/>
                <a:gd name="T20" fmla="*/ 564 w 1189"/>
                <a:gd name="T21" fmla="*/ 684 h 713"/>
                <a:gd name="T22" fmla="*/ 1189 w 1189"/>
                <a:gd name="T23" fmla="*/ 684 h 713"/>
                <a:gd name="T24" fmla="*/ 1189 w 1189"/>
                <a:gd name="T25" fmla="*/ 713 h 7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89" h="713">
                  <a:moveTo>
                    <a:pt x="1189" y="713"/>
                  </a:moveTo>
                  <a:lnTo>
                    <a:pt x="533" y="713"/>
                  </a:lnTo>
                  <a:lnTo>
                    <a:pt x="533" y="490"/>
                  </a:lnTo>
                  <a:lnTo>
                    <a:pt x="294" y="313"/>
                  </a:lnTo>
                  <a:lnTo>
                    <a:pt x="0" y="31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282"/>
                  </a:lnTo>
                  <a:lnTo>
                    <a:pt x="303" y="282"/>
                  </a:lnTo>
                  <a:lnTo>
                    <a:pt x="564" y="474"/>
                  </a:lnTo>
                  <a:lnTo>
                    <a:pt x="564" y="684"/>
                  </a:lnTo>
                  <a:lnTo>
                    <a:pt x="1189" y="684"/>
                  </a:lnTo>
                  <a:lnTo>
                    <a:pt x="1189" y="7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9" name="Rectangle 619"/>
            <p:cNvSpPr>
              <a:spLocks noChangeArrowheads="1"/>
            </p:cNvSpPr>
            <p:nvPr/>
          </p:nvSpPr>
          <p:spPr bwMode="auto">
            <a:xfrm>
              <a:off x="1145" y="2613"/>
              <a:ext cx="464" cy="24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endParaRPr lang="en-US" altLang="ru-RU"/>
            </a:p>
          </p:txBody>
        </p:sp>
        <p:sp>
          <p:nvSpPr>
            <p:cNvPr id="7200" name="Oval 620"/>
            <p:cNvSpPr>
              <a:spLocks noChangeArrowheads="1"/>
            </p:cNvSpPr>
            <p:nvPr/>
          </p:nvSpPr>
          <p:spPr bwMode="auto">
            <a:xfrm>
              <a:off x="710" y="2372"/>
              <a:ext cx="660" cy="660"/>
            </a:xfrm>
            <a:prstGeom prst="ellipse">
              <a:avLst/>
            </a:prstGeom>
            <a:solidFill>
              <a:srgbClr val="6D2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endParaRPr lang="en-US" altLang="ru-RU"/>
            </a:p>
          </p:txBody>
        </p:sp>
        <p:sp>
          <p:nvSpPr>
            <p:cNvPr id="7201" name="Oval 621"/>
            <p:cNvSpPr>
              <a:spLocks noChangeArrowheads="1"/>
            </p:cNvSpPr>
            <p:nvPr/>
          </p:nvSpPr>
          <p:spPr bwMode="auto">
            <a:xfrm>
              <a:off x="795" y="2457"/>
              <a:ext cx="490" cy="490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endParaRPr lang="en-US" altLang="ru-RU"/>
            </a:p>
          </p:txBody>
        </p:sp>
        <p:sp>
          <p:nvSpPr>
            <p:cNvPr id="7202" name="Oval 622"/>
            <p:cNvSpPr>
              <a:spLocks noChangeArrowheads="1"/>
            </p:cNvSpPr>
            <p:nvPr/>
          </p:nvSpPr>
          <p:spPr bwMode="auto">
            <a:xfrm>
              <a:off x="875" y="2537"/>
              <a:ext cx="327" cy="330"/>
            </a:xfrm>
            <a:prstGeom prst="ellipse">
              <a:avLst/>
            </a:prstGeom>
            <a:solidFill>
              <a:srgbClr val="00A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endParaRPr lang="en-US" altLang="ru-RU"/>
            </a:p>
          </p:txBody>
        </p:sp>
        <p:sp>
          <p:nvSpPr>
            <p:cNvPr id="7203" name="Freeform 623"/>
            <p:cNvSpPr>
              <a:spLocks/>
            </p:cNvSpPr>
            <p:nvPr/>
          </p:nvSpPr>
          <p:spPr bwMode="auto">
            <a:xfrm>
              <a:off x="681" y="2549"/>
              <a:ext cx="1338" cy="1923"/>
            </a:xfrm>
            <a:custGeom>
              <a:avLst/>
              <a:gdLst>
                <a:gd name="T0" fmla="*/ 0 w 565"/>
                <a:gd name="T1" fmla="*/ 70926 h 812"/>
                <a:gd name="T2" fmla="*/ 369 w 565"/>
                <a:gd name="T3" fmla="*/ 107269 h 812"/>
                <a:gd name="T4" fmla="*/ 20783 w 565"/>
                <a:gd name="T5" fmla="*/ 131638 h 812"/>
                <a:gd name="T6" fmla="*/ 34568 w 565"/>
                <a:gd name="T7" fmla="*/ 143247 h 812"/>
                <a:gd name="T8" fmla="*/ 86617 w 565"/>
                <a:gd name="T9" fmla="*/ 143247 h 812"/>
                <a:gd name="T10" fmla="*/ 99673 w 565"/>
                <a:gd name="T11" fmla="*/ 122103 h 812"/>
                <a:gd name="T12" fmla="*/ 99673 w 565"/>
                <a:gd name="T13" fmla="*/ 62438 h 812"/>
                <a:gd name="T14" fmla="*/ 84318 w 565"/>
                <a:gd name="T15" fmla="*/ 62438 h 812"/>
                <a:gd name="T16" fmla="*/ 79539 w 565"/>
                <a:gd name="T17" fmla="*/ 62438 h 812"/>
                <a:gd name="T18" fmla="*/ 79539 w 565"/>
                <a:gd name="T19" fmla="*/ 53247 h 812"/>
                <a:gd name="T20" fmla="*/ 62436 w 565"/>
                <a:gd name="T21" fmla="*/ 53247 h 812"/>
                <a:gd name="T22" fmla="*/ 62436 w 565"/>
                <a:gd name="T23" fmla="*/ 61749 h 812"/>
                <a:gd name="T24" fmla="*/ 57650 w 565"/>
                <a:gd name="T25" fmla="*/ 61749 h 812"/>
                <a:gd name="T26" fmla="*/ 57650 w 565"/>
                <a:gd name="T27" fmla="*/ 46926 h 812"/>
                <a:gd name="T28" fmla="*/ 40893 w 565"/>
                <a:gd name="T29" fmla="*/ 46926 h 812"/>
                <a:gd name="T30" fmla="*/ 40893 w 565"/>
                <a:gd name="T31" fmla="*/ 61749 h 812"/>
                <a:gd name="T32" fmla="*/ 35818 w 565"/>
                <a:gd name="T33" fmla="*/ 61749 h 812"/>
                <a:gd name="T34" fmla="*/ 35818 w 565"/>
                <a:gd name="T35" fmla="*/ 17146 h 812"/>
                <a:gd name="T36" fmla="*/ 19746 w 565"/>
                <a:gd name="T37" fmla="*/ 17146 h 812"/>
                <a:gd name="T38" fmla="*/ 19746 w 565"/>
                <a:gd name="T39" fmla="*/ 104969 h 812"/>
                <a:gd name="T40" fmla="*/ 16096 w 565"/>
                <a:gd name="T41" fmla="*/ 97571 h 812"/>
                <a:gd name="T42" fmla="*/ 14687 w 565"/>
                <a:gd name="T43" fmla="*/ 80465 h 812"/>
                <a:gd name="T44" fmla="*/ 0 w 565"/>
                <a:gd name="T45" fmla="*/ 70926 h 8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65" h="812">
                  <a:moveTo>
                    <a:pt x="0" y="402"/>
                  </a:moveTo>
                  <a:cubicBezTo>
                    <a:pt x="2" y="608"/>
                    <a:pt x="2" y="608"/>
                    <a:pt x="2" y="608"/>
                  </a:cubicBezTo>
                  <a:cubicBezTo>
                    <a:pt x="2" y="608"/>
                    <a:pt x="91" y="698"/>
                    <a:pt x="118" y="746"/>
                  </a:cubicBezTo>
                  <a:cubicBezTo>
                    <a:pt x="145" y="793"/>
                    <a:pt x="194" y="812"/>
                    <a:pt x="196" y="812"/>
                  </a:cubicBezTo>
                  <a:cubicBezTo>
                    <a:pt x="199" y="812"/>
                    <a:pt x="491" y="812"/>
                    <a:pt x="491" y="812"/>
                  </a:cubicBezTo>
                  <a:cubicBezTo>
                    <a:pt x="491" y="812"/>
                    <a:pt x="563" y="791"/>
                    <a:pt x="565" y="692"/>
                  </a:cubicBezTo>
                  <a:cubicBezTo>
                    <a:pt x="565" y="354"/>
                    <a:pt x="565" y="354"/>
                    <a:pt x="565" y="354"/>
                  </a:cubicBezTo>
                  <a:cubicBezTo>
                    <a:pt x="565" y="354"/>
                    <a:pt x="521" y="269"/>
                    <a:pt x="478" y="354"/>
                  </a:cubicBezTo>
                  <a:cubicBezTo>
                    <a:pt x="451" y="354"/>
                    <a:pt x="451" y="354"/>
                    <a:pt x="451" y="354"/>
                  </a:cubicBezTo>
                  <a:cubicBezTo>
                    <a:pt x="451" y="302"/>
                    <a:pt x="451" y="302"/>
                    <a:pt x="451" y="302"/>
                  </a:cubicBezTo>
                  <a:cubicBezTo>
                    <a:pt x="451" y="302"/>
                    <a:pt x="399" y="222"/>
                    <a:pt x="354" y="302"/>
                  </a:cubicBezTo>
                  <a:cubicBezTo>
                    <a:pt x="354" y="350"/>
                    <a:pt x="354" y="350"/>
                    <a:pt x="354" y="350"/>
                  </a:cubicBezTo>
                  <a:cubicBezTo>
                    <a:pt x="327" y="350"/>
                    <a:pt x="327" y="350"/>
                    <a:pt x="327" y="350"/>
                  </a:cubicBezTo>
                  <a:cubicBezTo>
                    <a:pt x="327" y="266"/>
                    <a:pt x="327" y="266"/>
                    <a:pt x="327" y="266"/>
                  </a:cubicBezTo>
                  <a:cubicBezTo>
                    <a:pt x="327" y="266"/>
                    <a:pt x="275" y="177"/>
                    <a:pt x="232" y="266"/>
                  </a:cubicBezTo>
                  <a:cubicBezTo>
                    <a:pt x="232" y="350"/>
                    <a:pt x="232" y="350"/>
                    <a:pt x="232" y="350"/>
                  </a:cubicBezTo>
                  <a:cubicBezTo>
                    <a:pt x="203" y="350"/>
                    <a:pt x="203" y="350"/>
                    <a:pt x="203" y="350"/>
                  </a:cubicBezTo>
                  <a:cubicBezTo>
                    <a:pt x="203" y="97"/>
                    <a:pt x="203" y="97"/>
                    <a:pt x="203" y="97"/>
                  </a:cubicBezTo>
                  <a:cubicBezTo>
                    <a:pt x="203" y="97"/>
                    <a:pt x="157" y="0"/>
                    <a:pt x="112" y="97"/>
                  </a:cubicBezTo>
                  <a:cubicBezTo>
                    <a:pt x="112" y="595"/>
                    <a:pt x="112" y="595"/>
                    <a:pt x="112" y="595"/>
                  </a:cubicBezTo>
                  <a:cubicBezTo>
                    <a:pt x="112" y="595"/>
                    <a:pt x="99" y="582"/>
                    <a:pt x="91" y="553"/>
                  </a:cubicBezTo>
                  <a:cubicBezTo>
                    <a:pt x="83" y="456"/>
                    <a:pt x="83" y="456"/>
                    <a:pt x="83" y="456"/>
                  </a:cubicBezTo>
                  <a:cubicBezTo>
                    <a:pt x="83" y="456"/>
                    <a:pt x="58" y="356"/>
                    <a:pt x="0" y="402"/>
                  </a:cubicBezTo>
                </a:path>
              </a:pathLst>
            </a:custGeom>
            <a:solidFill>
              <a:srgbClr val="E3B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4" name="Freeform 624"/>
            <p:cNvSpPr>
              <a:spLocks/>
            </p:cNvSpPr>
            <p:nvPr/>
          </p:nvSpPr>
          <p:spPr bwMode="auto">
            <a:xfrm>
              <a:off x="946" y="2684"/>
              <a:ext cx="74" cy="1289"/>
            </a:xfrm>
            <a:custGeom>
              <a:avLst/>
              <a:gdLst>
                <a:gd name="T0" fmla="*/ 5755 w 31"/>
                <a:gd name="T1" fmla="*/ 0 h 544"/>
                <a:gd name="T2" fmla="*/ 0 w 31"/>
                <a:gd name="T3" fmla="*/ 7092 h 544"/>
                <a:gd name="T4" fmla="*/ 0 w 31"/>
                <a:gd name="T5" fmla="*/ 7092 h 544"/>
                <a:gd name="T6" fmla="*/ 0 w 31"/>
                <a:gd name="T7" fmla="*/ 96265 h 544"/>
                <a:gd name="T8" fmla="*/ 5755 w 31"/>
                <a:gd name="T9" fmla="*/ 95888 h 544"/>
                <a:gd name="T10" fmla="*/ 5755 w 31"/>
                <a:gd name="T11" fmla="*/ 8511 h 544"/>
                <a:gd name="T12" fmla="*/ 3184 w 31"/>
                <a:gd name="T13" fmla="*/ 8511 h 544"/>
                <a:gd name="T14" fmla="*/ 5755 w 31"/>
                <a:gd name="T15" fmla="*/ 3497 h 544"/>
                <a:gd name="T16" fmla="*/ 5755 w 31"/>
                <a:gd name="T17" fmla="*/ 0 h 5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" h="544">
                  <a:moveTo>
                    <a:pt x="31" y="0"/>
                  </a:moveTo>
                  <a:cubicBezTo>
                    <a:pt x="21" y="6"/>
                    <a:pt x="10" y="18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544"/>
                    <a:pt x="0" y="544"/>
                    <a:pt x="0" y="544"/>
                  </a:cubicBezTo>
                  <a:cubicBezTo>
                    <a:pt x="31" y="542"/>
                    <a:pt x="31" y="542"/>
                    <a:pt x="31" y="542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36"/>
                    <a:pt x="23" y="26"/>
                    <a:pt x="31" y="20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E0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5" name="Freeform 625"/>
            <p:cNvSpPr>
              <a:spLocks noEditPoints="1"/>
            </p:cNvSpPr>
            <p:nvPr/>
          </p:nvSpPr>
          <p:spPr bwMode="auto">
            <a:xfrm>
              <a:off x="1231" y="3177"/>
              <a:ext cx="0" cy="2"/>
            </a:xfrm>
            <a:custGeom>
              <a:avLst/>
              <a:gdLst>
                <a:gd name="T0" fmla="*/ 0 h 1"/>
                <a:gd name="T1" fmla="*/ 64 h 1"/>
                <a:gd name="T2" fmla="*/ 64 h 1"/>
                <a:gd name="T3" fmla="*/ 0 h 1"/>
                <a:gd name="T4" fmla="*/ 0 h 1"/>
                <a:gd name="T5" fmla="*/ 0 h 1"/>
                <a:gd name="T6" fmla="*/ 0 h 1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0" y="T0"/>
                </a:cxn>
                <a:cxn ang="T8">
                  <a:pos x="0" y="T1"/>
                </a:cxn>
                <a:cxn ang="T9">
                  <a:pos x="0" y="T2"/>
                </a:cxn>
                <a:cxn ang="T10">
                  <a:pos x="0" y="T3"/>
                </a:cxn>
                <a:cxn ang="T11">
                  <a:pos x="0" y="T4"/>
                </a:cxn>
                <a:cxn ang="T12">
                  <a:pos x="0" y="T5"/>
                </a:cxn>
                <a:cxn ang="T13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6" name="Freeform 626"/>
            <p:cNvSpPr>
              <a:spLocks/>
            </p:cNvSpPr>
            <p:nvPr/>
          </p:nvSpPr>
          <p:spPr bwMode="auto">
            <a:xfrm>
              <a:off x="1162" y="2779"/>
              <a:ext cx="0" cy="33"/>
            </a:xfrm>
            <a:custGeom>
              <a:avLst/>
              <a:gdLst>
                <a:gd name="T0" fmla="*/ 0 h 33"/>
                <a:gd name="T1" fmla="*/ 0 h 33"/>
                <a:gd name="T2" fmla="*/ 33 h 33"/>
                <a:gd name="T3" fmla="*/ 33 h 33"/>
                <a:gd name="T4" fmla="*/ 0 h 33"/>
                <a:gd name="T5" fmla="*/ 0 h 33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2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7" name="Freeform 627"/>
            <p:cNvSpPr>
              <a:spLocks/>
            </p:cNvSpPr>
            <p:nvPr/>
          </p:nvSpPr>
          <p:spPr bwMode="auto">
            <a:xfrm>
              <a:off x="1162" y="2779"/>
              <a:ext cx="0" cy="33"/>
            </a:xfrm>
            <a:custGeom>
              <a:avLst/>
              <a:gdLst>
                <a:gd name="T0" fmla="*/ 0 h 33"/>
                <a:gd name="T1" fmla="*/ 0 h 33"/>
                <a:gd name="T2" fmla="*/ 33 h 33"/>
                <a:gd name="T3" fmla="*/ 33 h 33"/>
                <a:gd name="T4" fmla="*/ 0 h 33"/>
                <a:gd name="T5" fmla="*/ 0 h 33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8" name="Freeform 628"/>
            <p:cNvSpPr>
              <a:spLocks/>
            </p:cNvSpPr>
            <p:nvPr/>
          </p:nvSpPr>
          <p:spPr bwMode="auto">
            <a:xfrm>
              <a:off x="1145" y="2753"/>
              <a:ext cx="109" cy="656"/>
            </a:xfrm>
            <a:custGeom>
              <a:avLst/>
              <a:gdLst>
                <a:gd name="T0" fmla="*/ 0 w 46"/>
                <a:gd name="T1" fmla="*/ 0 h 277"/>
                <a:gd name="T2" fmla="*/ 0 w 46"/>
                <a:gd name="T3" fmla="*/ 661 h 277"/>
                <a:gd name="T4" fmla="*/ 0 w 46"/>
                <a:gd name="T5" fmla="*/ 48878 h 277"/>
                <a:gd name="T6" fmla="*/ 8130 w 46"/>
                <a:gd name="T7" fmla="*/ 48878 h 277"/>
                <a:gd name="T8" fmla="*/ 8130 w 46"/>
                <a:gd name="T9" fmla="*/ 28755 h 277"/>
                <a:gd name="T10" fmla="*/ 6334 w 46"/>
                <a:gd name="T11" fmla="*/ 31587 h 277"/>
                <a:gd name="T12" fmla="*/ 6334 w 46"/>
                <a:gd name="T13" fmla="*/ 31587 h 277"/>
                <a:gd name="T14" fmla="*/ 6334 w 46"/>
                <a:gd name="T15" fmla="*/ 31587 h 277"/>
                <a:gd name="T16" fmla="*/ 6334 w 46"/>
                <a:gd name="T17" fmla="*/ 31744 h 277"/>
                <a:gd name="T18" fmla="*/ 6334 w 46"/>
                <a:gd name="T19" fmla="*/ 46557 h 277"/>
                <a:gd name="T20" fmla="*/ 1263 w 46"/>
                <a:gd name="T21" fmla="*/ 46557 h 277"/>
                <a:gd name="T22" fmla="*/ 1263 w 46"/>
                <a:gd name="T23" fmla="*/ 4407 h 277"/>
                <a:gd name="T24" fmla="*/ 1263 w 46"/>
                <a:gd name="T25" fmla="*/ 1951 h 277"/>
                <a:gd name="T26" fmla="*/ 1263 w 46"/>
                <a:gd name="T27" fmla="*/ 1951 h 277"/>
                <a:gd name="T28" fmla="*/ 0 w 46"/>
                <a:gd name="T29" fmla="*/ 0 h 2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77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46" y="277"/>
                    <a:pt x="46" y="277"/>
                    <a:pt x="46" y="277"/>
                  </a:cubicBezTo>
                  <a:cubicBezTo>
                    <a:pt x="46" y="163"/>
                    <a:pt x="46" y="163"/>
                    <a:pt x="46" y="163"/>
                  </a:cubicBezTo>
                  <a:cubicBezTo>
                    <a:pt x="42" y="168"/>
                    <a:pt x="39" y="173"/>
                    <a:pt x="36" y="179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7" y="264"/>
                    <a:pt x="7" y="264"/>
                    <a:pt x="7" y="26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4" y="6"/>
                    <a:pt x="0" y="0"/>
                  </a:cubicBezTo>
                </a:path>
              </a:pathLst>
            </a:custGeom>
            <a:solidFill>
              <a:srgbClr val="E0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9" name="Freeform 629"/>
            <p:cNvSpPr>
              <a:spLocks/>
            </p:cNvSpPr>
            <p:nvPr/>
          </p:nvSpPr>
          <p:spPr bwMode="auto">
            <a:xfrm>
              <a:off x="1519" y="3264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0" name="Freeform 630"/>
            <p:cNvSpPr>
              <a:spLocks/>
            </p:cNvSpPr>
            <p:nvPr/>
          </p:nvSpPr>
          <p:spPr bwMode="auto">
            <a:xfrm>
              <a:off x="1432" y="3148"/>
              <a:ext cx="102" cy="244"/>
            </a:xfrm>
            <a:custGeom>
              <a:avLst/>
              <a:gdLst>
                <a:gd name="T0" fmla="*/ 0 w 43"/>
                <a:gd name="T1" fmla="*/ 0 h 103"/>
                <a:gd name="T2" fmla="*/ 0 w 43"/>
                <a:gd name="T3" fmla="*/ 18198 h 103"/>
                <a:gd name="T4" fmla="*/ 7664 w 43"/>
                <a:gd name="T5" fmla="*/ 18198 h 103"/>
                <a:gd name="T6" fmla="*/ 7664 w 43"/>
                <a:gd name="T7" fmla="*/ 6858 h 103"/>
                <a:gd name="T8" fmla="*/ 6623 w 43"/>
                <a:gd name="T9" fmla="*/ 8654 h 103"/>
                <a:gd name="T10" fmla="*/ 6623 w 43"/>
                <a:gd name="T11" fmla="*/ 8654 h 103"/>
                <a:gd name="T12" fmla="*/ 6623 w 43"/>
                <a:gd name="T13" fmla="*/ 17161 h 103"/>
                <a:gd name="T14" fmla="*/ 1800 w 43"/>
                <a:gd name="T15" fmla="*/ 17161 h 103"/>
                <a:gd name="T16" fmla="*/ 1800 w 43"/>
                <a:gd name="T17" fmla="*/ 2300 h 103"/>
                <a:gd name="T18" fmla="*/ 1800 w 43"/>
                <a:gd name="T19" fmla="*/ 2300 h 103"/>
                <a:gd name="T20" fmla="*/ 0 w 43"/>
                <a:gd name="T21" fmla="*/ 0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103">
                  <a:moveTo>
                    <a:pt x="0" y="0"/>
                  </a:moveTo>
                  <a:cubicBezTo>
                    <a:pt x="0" y="103"/>
                    <a:pt x="0" y="103"/>
                    <a:pt x="0" y="103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1" y="42"/>
                    <a:pt x="39" y="45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6" y="7"/>
                    <a:pt x="0" y="0"/>
                  </a:cubicBezTo>
                </a:path>
              </a:pathLst>
            </a:custGeom>
            <a:solidFill>
              <a:srgbClr val="E0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1" name="Freeform 631"/>
            <p:cNvSpPr>
              <a:spLocks/>
            </p:cNvSpPr>
            <p:nvPr/>
          </p:nvSpPr>
          <p:spPr bwMode="auto">
            <a:xfrm>
              <a:off x="1813" y="3383"/>
              <a:ext cx="2" cy="5"/>
            </a:xfrm>
            <a:custGeom>
              <a:avLst/>
              <a:gdLst>
                <a:gd name="T0" fmla="*/ 64 w 1"/>
                <a:gd name="T1" fmla="*/ 0 h 2"/>
                <a:gd name="T2" fmla="*/ 0 w 1"/>
                <a:gd name="T3" fmla="*/ 520 h 2"/>
                <a:gd name="T4" fmla="*/ 64 w 1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2" name="Freeform 632"/>
            <p:cNvSpPr>
              <a:spLocks/>
            </p:cNvSpPr>
            <p:nvPr/>
          </p:nvSpPr>
          <p:spPr bwMode="auto">
            <a:xfrm>
              <a:off x="1730" y="3241"/>
              <a:ext cx="104" cy="168"/>
            </a:xfrm>
            <a:custGeom>
              <a:avLst/>
              <a:gdLst>
                <a:gd name="T0" fmla="*/ 0 w 44"/>
                <a:gd name="T1" fmla="*/ 0 h 71"/>
                <a:gd name="T2" fmla="*/ 0 w 44"/>
                <a:gd name="T3" fmla="*/ 12479 h 71"/>
                <a:gd name="T4" fmla="*/ 7670 w 44"/>
                <a:gd name="T5" fmla="*/ 12479 h 71"/>
                <a:gd name="T6" fmla="*/ 7670 w 44"/>
                <a:gd name="T7" fmla="*/ 8241 h 71"/>
                <a:gd name="T8" fmla="*/ 6273 w 44"/>
                <a:gd name="T9" fmla="*/ 10532 h 71"/>
                <a:gd name="T10" fmla="*/ 6112 w 44"/>
                <a:gd name="T11" fmla="*/ 10901 h 71"/>
                <a:gd name="T12" fmla="*/ 6112 w 44"/>
                <a:gd name="T13" fmla="*/ 10901 h 71"/>
                <a:gd name="T14" fmla="*/ 6112 w 44"/>
                <a:gd name="T15" fmla="*/ 10901 h 71"/>
                <a:gd name="T16" fmla="*/ 1402 w 44"/>
                <a:gd name="T17" fmla="*/ 10901 h 71"/>
                <a:gd name="T18" fmla="*/ 1402 w 44"/>
                <a:gd name="T19" fmla="*/ 1786 h 71"/>
                <a:gd name="T20" fmla="*/ 1402 w 44"/>
                <a:gd name="T21" fmla="*/ 1786 h 71"/>
                <a:gd name="T22" fmla="*/ 0 w 44"/>
                <a:gd name="T23" fmla="*/ 0 h 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4" h="71">
                  <a:moveTo>
                    <a:pt x="0" y="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1" y="51"/>
                    <a:pt x="39" y="55"/>
                    <a:pt x="36" y="60"/>
                  </a:cubicBezTo>
                  <a:cubicBezTo>
                    <a:pt x="36" y="61"/>
                    <a:pt x="36" y="61"/>
                    <a:pt x="35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5" y="6"/>
                    <a:pt x="0" y="0"/>
                  </a:cubicBezTo>
                </a:path>
              </a:pathLst>
            </a:custGeom>
            <a:solidFill>
              <a:srgbClr val="E0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3" name="Freeform 633"/>
            <p:cNvSpPr>
              <a:spLocks/>
            </p:cNvSpPr>
            <p:nvPr/>
          </p:nvSpPr>
          <p:spPr bwMode="auto">
            <a:xfrm>
              <a:off x="681" y="3516"/>
              <a:ext cx="3" cy="120"/>
            </a:xfrm>
            <a:custGeom>
              <a:avLst/>
              <a:gdLst>
                <a:gd name="T0" fmla="*/ 0 w 1"/>
                <a:gd name="T1" fmla="*/ 0 h 51"/>
                <a:gd name="T2" fmla="*/ 729 w 1"/>
                <a:gd name="T3" fmla="*/ 8647 h 51"/>
                <a:gd name="T4" fmla="*/ 729 w 1"/>
                <a:gd name="T5" fmla="*/ 8647 h 51"/>
                <a:gd name="T6" fmla="*/ 0 w 1"/>
                <a:gd name="T7" fmla="*/ 0 h 51"/>
                <a:gd name="T8" fmla="*/ 0 w 1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51">
                  <a:moveTo>
                    <a:pt x="0" y="0"/>
                  </a:move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4" name="Freeform 634"/>
            <p:cNvSpPr>
              <a:spLocks/>
            </p:cNvSpPr>
            <p:nvPr/>
          </p:nvSpPr>
          <p:spPr bwMode="auto">
            <a:xfrm>
              <a:off x="681" y="3516"/>
              <a:ext cx="45" cy="120"/>
            </a:xfrm>
            <a:custGeom>
              <a:avLst/>
              <a:gdLst>
                <a:gd name="T0" fmla="*/ 0 w 19"/>
                <a:gd name="T1" fmla="*/ 0 h 51"/>
                <a:gd name="T2" fmla="*/ 156 w 19"/>
                <a:gd name="T3" fmla="*/ 8647 h 51"/>
                <a:gd name="T4" fmla="*/ 3361 w 19"/>
                <a:gd name="T5" fmla="*/ 8647 h 51"/>
                <a:gd name="T6" fmla="*/ 3361 w 19"/>
                <a:gd name="T7" fmla="*/ 4899 h 51"/>
                <a:gd name="T8" fmla="*/ 0 w 19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51">
                  <a:moveTo>
                    <a:pt x="0" y="0"/>
                  </a:moveTo>
                  <a:cubicBezTo>
                    <a:pt x="1" y="51"/>
                    <a:pt x="1" y="51"/>
                    <a:pt x="1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7" y="4"/>
                    <a:pt x="1" y="0"/>
                    <a:pt x="0" y="0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5" name="Freeform 635"/>
            <p:cNvSpPr>
              <a:spLocks/>
            </p:cNvSpPr>
            <p:nvPr/>
          </p:nvSpPr>
          <p:spPr bwMode="auto">
            <a:xfrm>
              <a:off x="1020" y="2720"/>
              <a:ext cx="97" cy="78"/>
            </a:xfrm>
            <a:custGeom>
              <a:avLst/>
              <a:gdLst>
                <a:gd name="T0" fmla="*/ 2451 w 41"/>
                <a:gd name="T1" fmla="*/ 0 h 33"/>
                <a:gd name="T2" fmla="*/ 0 w 41"/>
                <a:gd name="T3" fmla="*/ 872 h 33"/>
                <a:gd name="T4" fmla="*/ 0 w 41"/>
                <a:gd name="T5" fmla="*/ 5744 h 33"/>
                <a:gd name="T6" fmla="*/ 7176 w 41"/>
                <a:gd name="T7" fmla="*/ 5744 h 33"/>
                <a:gd name="T8" fmla="*/ 2451 w 4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33">
                  <a:moveTo>
                    <a:pt x="14" y="0"/>
                  </a:moveTo>
                  <a:cubicBezTo>
                    <a:pt x="9" y="0"/>
                    <a:pt x="4" y="2"/>
                    <a:pt x="0" y="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15"/>
                    <a:pt x="29" y="0"/>
                    <a:pt x="14" y="0"/>
                  </a:cubicBezTo>
                </a:path>
              </a:pathLst>
            </a:custGeom>
            <a:solidFill>
              <a:srgbClr val="FCD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6" name="Freeform 636"/>
            <p:cNvSpPr>
              <a:spLocks/>
            </p:cNvSpPr>
            <p:nvPr/>
          </p:nvSpPr>
          <p:spPr bwMode="auto">
            <a:xfrm>
              <a:off x="987" y="2732"/>
              <a:ext cx="33" cy="66"/>
            </a:xfrm>
            <a:custGeom>
              <a:avLst/>
              <a:gdLst>
                <a:gd name="T0" fmla="*/ 2411 w 14"/>
                <a:gd name="T1" fmla="*/ 0 h 28"/>
                <a:gd name="T2" fmla="*/ 0 w 14"/>
                <a:gd name="T3" fmla="*/ 4818 h 28"/>
                <a:gd name="T4" fmla="*/ 2411 w 14"/>
                <a:gd name="T5" fmla="*/ 4818 h 28"/>
                <a:gd name="T6" fmla="*/ 2411 w 14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8">
                  <a:moveTo>
                    <a:pt x="14" y="0"/>
                  </a:moveTo>
                  <a:cubicBezTo>
                    <a:pt x="6" y="6"/>
                    <a:pt x="0" y="16"/>
                    <a:pt x="0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F0D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7" name="Oval 637"/>
            <p:cNvSpPr>
              <a:spLocks noChangeArrowheads="1"/>
            </p:cNvSpPr>
            <p:nvPr/>
          </p:nvSpPr>
          <p:spPr bwMode="auto">
            <a:xfrm>
              <a:off x="1967" y="2241"/>
              <a:ext cx="812" cy="815"/>
            </a:xfrm>
            <a:prstGeom prst="ellipse">
              <a:avLst/>
            </a:pr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endParaRPr lang="en-US" altLang="ru-RU"/>
            </a:p>
          </p:txBody>
        </p:sp>
        <p:sp>
          <p:nvSpPr>
            <p:cNvPr id="7218" name="Oval 638"/>
            <p:cNvSpPr>
              <a:spLocks noChangeArrowheads="1"/>
            </p:cNvSpPr>
            <p:nvPr/>
          </p:nvSpPr>
          <p:spPr bwMode="auto">
            <a:xfrm>
              <a:off x="1936" y="2218"/>
              <a:ext cx="815" cy="814"/>
            </a:xfrm>
            <a:prstGeom prst="ellipse">
              <a:avLst/>
            </a:prstGeom>
            <a:solidFill>
              <a:srgbClr val="F3AE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endParaRPr lang="en-US" altLang="ru-RU"/>
            </a:p>
          </p:txBody>
        </p:sp>
        <p:sp>
          <p:nvSpPr>
            <p:cNvPr id="7219" name="Freeform 639"/>
            <p:cNvSpPr>
              <a:spLocks noEditPoints="1"/>
            </p:cNvSpPr>
            <p:nvPr/>
          </p:nvSpPr>
          <p:spPr bwMode="auto">
            <a:xfrm>
              <a:off x="2073" y="2355"/>
              <a:ext cx="538" cy="540"/>
            </a:xfrm>
            <a:custGeom>
              <a:avLst/>
              <a:gdLst>
                <a:gd name="T0" fmla="*/ 18240 w 227"/>
                <a:gd name="T1" fmla="*/ 0 h 228"/>
                <a:gd name="T2" fmla="*/ 17851 w 227"/>
                <a:gd name="T3" fmla="*/ 2669 h 228"/>
                <a:gd name="T4" fmla="*/ 8679 w 227"/>
                <a:gd name="T5" fmla="*/ 3361 h 228"/>
                <a:gd name="T6" fmla="*/ 5297 w 227"/>
                <a:gd name="T7" fmla="*/ 6321 h 228"/>
                <a:gd name="T8" fmla="*/ 7094 w 227"/>
                <a:gd name="T9" fmla="*/ 8784 h 228"/>
                <a:gd name="T10" fmla="*/ 1263 w 227"/>
                <a:gd name="T11" fmla="*/ 14097 h 228"/>
                <a:gd name="T12" fmla="*/ 156 w 227"/>
                <a:gd name="T13" fmla="*/ 18561 h 228"/>
                <a:gd name="T14" fmla="*/ 3223 w 227"/>
                <a:gd name="T15" fmla="*/ 19447 h 228"/>
                <a:gd name="T16" fmla="*/ 3887 w 227"/>
                <a:gd name="T17" fmla="*/ 24883 h 228"/>
                <a:gd name="T18" fmla="*/ 1038 w 227"/>
                <a:gd name="T19" fmla="*/ 26678 h 228"/>
                <a:gd name="T20" fmla="*/ 3382 w 227"/>
                <a:gd name="T21" fmla="*/ 30555 h 228"/>
                <a:gd name="T22" fmla="*/ 9438 w 227"/>
                <a:gd name="T23" fmla="*/ 33707 h 228"/>
                <a:gd name="T24" fmla="*/ 8298 w 227"/>
                <a:gd name="T25" fmla="*/ 36377 h 228"/>
                <a:gd name="T26" fmla="*/ 12398 w 227"/>
                <a:gd name="T27" fmla="*/ 38290 h 228"/>
                <a:gd name="T28" fmla="*/ 19278 w 227"/>
                <a:gd name="T29" fmla="*/ 37786 h 228"/>
                <a:gd name="T30" fmla="*/ 19811 w 227"/>
                <a:gd name="T31" fmla="*/ 40242 h 228"/>
                <a:gd name="T32" fmla="*/ 24293 w 227"/>
                <a:gd name="T33" fmla="*/ 39368 h 228"/>
                <a:gd name="T34" fmla="*/ 29384 w 227"/>
                <a:gd name="T35" fmla="*/ 34953 h 228"/>
                <a:gd name="T36" fmla="*/ 31552 w 227"/>
                <a:gd name="T37" fmla="*/ 36748 h 228"/>
                <a:gd name="T38" fmla="*/ 34776 w 227"/>
                <a:gd name="T39" fmla="*/ 33544 h 228"/>
                <a:gd name="T40" fmla="*/ 35809 w 227"/>
                <a:gd name="T41" fmla="*/ 26837 h 228"/>
                <a:gd name="T42" fmla="*/ 39191 w 227"/>
                <a:gd name="T43" fmla="*/ 27341 h 228"/>
                <a:gd name="T44" fmla="*/ 39848 w 227"/>
                <a:gd name="T45" fmla="*/ 22943 h 228"/>
                <a:gd name="T46" fmla="*/ 37011 w 227"/>
                <a:gd name="T47" fmla="*/ 20098 h 228"/>
                <a:gd name="T48" fmla="*/ 39696 w 227"/>
                <a:gd name="T49" fmla="*/ 15729 h 228"/>
                <a:gd name="T50" fmla="*/ 38433 w 227"/>
                <a:gd name="T51" fmla="*/ 11477 h 228"/>
                <a:gd name="T52" fmla="*/ 35304 w 227"/>
                <a:gd name="T53" fmla="*/ 12145 h 228"/>
                <a:gd name="T54" fmla="*/ 33669 w 227"/>
                <a:gd name="T55" fmla="*/ 5447 h 228"/>
                <a:gd name="T56" fmla="*/ 30126 w 227"/>
                <a:gd name="T57" fmla="*/ 2456 h 228"/>
                <a:gd name="T58" fmla="*/ 28208 w 227"/>
                <a:gd name="T59" fmla="*/ 4623 h 228"/>
                <a:gd name="T60" fmla="*/ 22873 w 227"/>
                <a:gd name="T61" fmla="*/ 533 h 228"/>
                <a:gd name="T62" fmla="*/ 20193 w 227"/>
                <a:gd name="T63" fmla="*/ 11477 h 228"/>
                <a:gd name="T64" fmla="*/ 20193 w 227"/>
                <a:gd name="T65" fmla="*/ 28764 h 228"/>
                <a:gd name="T66" fmla="*/ 20193 w 227"/>
                <a:gd name="T67" fmla="*/ 11477 h 2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7" h="228">
                  <a:moveTo>
                    <a:pt x="126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102" y="0"/>
                    <a:pt x="101" y="1"/>
                    <a:pt x="101" y="3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86" y="17"/>
                    <a:pt x="72" y="22"/>
                    <a:pt x="61" y="31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8" y="19"/>
                    <a:pt x="47" y="19"/>
                    <a:pt x="46" y="19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9" y="37"/>
                    <a:pt x="29" y="38"/>
                    <a:pt x="30" y="3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3" y="60"/>
                    <a:pt x="27" y="71"/>
                    <a:pt x="23" y="83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80"/>
                    <a:pt x="5" y="81"/>
                    <a:pt x="5" y="82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0" y="106"/>
                    <a:pt x="1" y="107"/>
                    <a:pt x="2" y="108"/>
                  </a:cubicBezTo>
                  <a:cubicBezTo>
                    <a:pt x="18" y="110"/>
                    <a:pt x="18" y="110"/>
                    <a:pt x="18" y="110"/>
                  </a:cubicBezTo>
                  <a:cubicBezTo>
                    <a:pt x="18" y="112"/>
                    <a:pt x="18" y="113"/>
                    <a:pt x="18" y="114"/>
                  </a:cubicBezTo>
                  <a:cubicBezTo>
                    <a:pt x="18" y="123"/>
                    <a:pt x="20" y="133"/>
                    <a:pt x="22" y="141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6" y="148"/>
                    <a:pt x="6" y="150"/>
                    <a:pt x="6" y="151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7" y="173"/>
                    <a:pt x="18" y="173"/>
                    <a:pt x="19" y="173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38" y="176"/>
                    <a:pt x="45" y="184"/>
                    <a:pt x="53" y="191"/>
                  </a:cubicBezTo>
                  <a:cubicBezTo>
                    <a:pt x="46" y="203"/>
                    <a:pt x="46" y="203"/>
                    <a:pt x="46" y="203"/>
                  </a:cubicBezTo>
                  <a:cubicBezTo>
                    <a:pt x="46" y="204"/>
                    <a:pt x="46" y="205"/>
                    <a:pt x="47" y="206"/>
                  </a:cubicBezTo>
                  <a:cubicBezTo>
                    <a:pt x="67" y="218"/>
                    <a:pt x="67" y="218"/>
                    <a:pt x="67" y="218"/>
                  </a:cubicBezTo>
                  <a:cubicBezTo>
                    <a:pt x="68" y="218"/>
                    <a:pt x="70" y="218"/>
                    <a:pt x="70" y="217"/>
                  </a:cubicBezTo>
                  <a:cubicBezTo>
                    <a:pt x="76" y="206"/>
                    <a:pt x="76" y="206"/>
                    <a:pt x="76" y="206"/>
                  </a:cubicBezTo>
                  <a:cubicBezTo>
                    <a:pt x="86" y="211"/>
                    <a:pt x="97" y="214"/>
                    <a:pt x="109" y="214"/>
                  </a:cubicBezTo>
                  <a:cubicBezTo>
                    <a:pt x="110" y="226"/>
                    <a:pt x="110" y="226"/>
                    <a:pt x="110" y="226"/>
                  </a:cubicBezTo>
                  <a:cubicBezTo>
                    <a:pt x="110" y="227"/>
                    <a:pt x="111" y="228"/>
                    <a:pt x="112" y="228"/>
                  </a:cubicBezTo>
                  <a:cubicBezTo>
                    <a:pt x="135" y="226"/>
                    <a:pt x="135" y="226"/>
                    <a:pt x="135" y="226"/>
                  </a:cubicBezTo>
                  <a:cubicBezTo>
                    <a:pt x="137" y="226"/>
                    <a:pt x="137" y="225"/>
                    <a:pt x="137" y="223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47" y="209"/>
                    <a:pt x="157" y="204"/>
                    <a:pt x="166" y="198"/>
                  </a:cubicBezTo>
                  <a:cubicBezTo>
                    <a:pt x="175" y="208"/>
                    <a:pt x="175" y="208"/>
                    <a:pt x="175" y="208"/>
                  </a:cubicBezTo>
                  <a:cubicBezTo>
                    <a:pt x="176" y="209"/>
                    <a:pt x="177" y="209"/>
                    <a:pt x="178" y="208"/>
                  </a:cubicBezTo>
                  <a:cubicBezTo>
                    <a:pt x="196" y="193"/>
                    <a:pt x="196" y="193"/>
                    <a:pt x="196" y="193"/>
                  </a:cubicBezTo>
                  <a:cubicBezTo>
                    <a:pt x="197" y="193"/>
                    <a:pt x="197" y="191"/>
                    <a:pt x="196" y="190"/>
                  </a:cubicBezTo>
                  <a:cubicBezTo>
                    <a:pt x="186" y="179"/>
                    <a:pt x="186" y="179"/>
                    <a:pt x="186" y="179"/>
                  </a:cubicBezTo>
                  <a:cubicBezTo>
                    <a:pt x="193" y="171"/>
                    <a:pt x="198" y="162"/>
                    <a:pt x="202" y="152"/>
                  </a:cubicBezTo>
                  <a:cubicBezTo>
                    <a:pt x="218" y="156"/>
                    <a:pt x="218" y="156"/>
                    <a:pt x="218" y="156"/>
                  </a:cubicBezTo>
                  <a:cubicBezTo>
                    <a:pt x="219" y="157"/>
                    <a:pt x="220" y="156"/>
                    <a:pt x="221" y="155"/>
                  </a:cubicBezTo>
                  <a:cubicBezTo>
                    <a:pt x="227" y="132"/>
                    <a:pt x="227" y="132"/>
                    <a:pt x="227" y="132"/>
                  </a:cubicBezTo>
                  <a:cubicBezTo>
                    <a:pt x="227" y="131"/>
                    <a:pt x="226" y="130"/>
                    <a:pt x="225" y="130"/>
                  </a:cubicBezTo>
                  <a:cubicBezTo>
                    <a:pt x="209" y="125"/>
                    <a:pt x="209" y="125"/>
                    <a:pt x="209" y="125"/>
                  </a:cubicBezTo>
                  <a:cubicBezTo>
                    <a:pt x="209" y="122"/>
                    <a:pt x="209" y="118"/>
                    <a:pt x="209" y="114"/>
                  </a:cubicBezTo>
                  <a:cubicBezTo>
                    <a:pt x="209" y="108"/>
                    <a:pt x="209" y="101"/>
                    <a:pt x="207" y="95"/>
                  </a:cubicBezTo>
                  <a:cubicBezTo>
                    <a:pt x="224" y="89"/>
                    <a:pt x="224" y="89"/>
                    <a:pt x="224" y="89"/>
                  </a:cubicBezTo>
                  <a:cubicBezTo>
                    <a:pt x="225" y="89"/>
                    <a:pt x="225" y="88"/>
                    <a:pt x="225" y="86"/>
                  </a:cubicBezTo>
                  <a:cubicBezTo>
                    <a:pt x="217" y="65"/>
                    <a:pt x="217" y="65"/>
                    <a:pt x="217" y="65"/>
                  </a:cubicBezTo>
                  <a:cubicBezTo>
                    <a:pt x="217" y="63"/>
                    <a:pt x="215" y="63"/>
                    <a:pt x="214" y="63"/>
                  </a:cubicBezTo>
                  <a:cubicBezTo>
                    <a:pt x="199" y="69"/>
                    <a:pt x="199" y="69"/>
                    <a:pt x="199" y="69"/>
                  </a:cubicBezTo>
                  <a:cubicBezTo>
                    <a:pt x="194" y="59"/>
                    <a:pt x="188" y="51"/>
                    <a:pt x="181" y="43"/>
                  </a:cubicBezTo>
                  <a:cubicBezTo>
                    <a:pt x="190" y="31"/>
                    <a:pt x="190" y="31"/>
                    <a:pt x="190" y="31"/>
                  </a:cubicBezTo>
                  <a:cubicBezTo>
                    <a:pt x="190" y="30"/>
                    <a:pt x="190" y="29"/>
                    <a:pt x="189" y="28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69" y="14"/>
                    <a:pt x="168" y="14"/>
                    <a:pt x="167" y="15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50" y="21"/>
                    <a:pt x="140" y="17"/>
                    <a:pt x="129" y="15"/>
                  </a:cubicBezTo>
                  <a:cubicBezTo>
                    <a:pt x="129" y="3"/>
                    <a:pt x="129" y="3"/>
                    <a:pt x="129" y="3"/>
                  </a:cubicBezTo>
                  <a:cubicBezTo>
                    <a:pt x="129" y="1"/>
                    <a:pt x="128" y="0"/>
                    <a:pt x="126" y="0"/>
                  </a:cubicBezTo>
                  <a:moveTo>
                    <a:pt x="114" y="65"/>
                  </a:moveTo>
                  <a:cubicBezTo>
                    <a:pt x="141" y="65"/>
                    <a:pt x="162" y="87"/>
                    <a:pt x="162" y="114"/>
                  </a:cubicBezTo>
                  <a:cubicBezTo>
                    <a:pt x="162" y="141"/>
                    <a:pt x="141" y="163"/>
                    <a:pt x="114" y="163"/>
                  </a:cubicBezTo>
                  <a:cubicBezTo>
                    <a:pt x="87" y="163"/>
                    <a:pt x="65" y="141"/>
                    <a:pt x="65" y="114"/>
                  </a:cubicBezTo>
                  <a:cubicBezTo>
                    <a:pt x="65" y="87"/>
                    <a:pt x="87" y="65"/>
                    <a:pt x="114" y="65"/>
                  </a:cubicBezTo>
                </a:path>
              </a:pathLst>
            </a:custGeom>
            <a:solidFill>
              <a:srgbClr val="0B2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0" name="Freeform 640"/>
            <p:cNvSpPr>
              <a:spLocks/>
            </p:cNvSpPr>
            <p:nvPr/>
          </p:nvSpPr>
          <p:spPr bwMode="auto">
            <a:xfrm>
              <a:off x="2182" y="2466"/>
              <a:ext cx="275" cy="320"/>
            </a:xfrm>
            <a:custGeom>
              <a:avLst/>
              <a:gdLst>
                <a:gd name="T0" fmla="*/ 12072 w 116"/>
                <a:gd name="T1" fmla="*/ 0 h 135"/>
                <a:gd name="T2" fmla="*/ 0 w 116"/>
                <a:gd name="T3" fmla="*/ 11906 h 135"/>
                <a:gd name="T4" fmla="*/ 12072 w 116"/>
                <a:gd name="T5" fmla="*/ 23957 h 135"/>
                <a:gd name="T6" fmla="*/ 12072 w 116"/>
                <a:gd name="T7" fmla="*/ 23957 h 135"/>
                <a:gd name="T8" fmla="*/ 12072 w 116"/>
                <a:gd name="T9" fmla="*/ 20575 h 135"/>
                <a:gd name="T10" fmla="*/ 20599 w 116"/>
                <a:gd name="T11" fmla="*/ 12558 h 135"/>
                <a:gd name="T12" fmla="*/ 12072 w 116"/>
                <a:gd name="T13" fmla="*/ 20575 h 135"/>
                <a:gd name="T14" fmla="*/ 3383 w 116"/>
                <a:gd name="T15" fmla="*/ 11906 h 135"/>
                <a:gd name="T16" fmla="*/ 3383 w 116"/>
                <a:gd name="T17" fmla="*/ 11906 h 135"/>
                <a:gd name="T18" fmla="*/ 3383 w 116"/>
                <a:gd name="T19" fmla="*/ 11906 h 135"/>
                <a:gd name="T20" fmla="*/ 12072 w 116"/>
                <a:gd name="T21" fmla="*/ 3226 h 135"/>
                <a:gd name="T22" fmla="*/ 20599 w 116"/>
                <a:gd name="T23" fmla="*/ 11906 h 135"/>
                <a:gd name="T24" fmla="*/ 20599 w 116"/>
                <a:gd name="T25" fmla="*/ 11906 h 135"/>
                <a:gd name="T26" fmla="*/ 12072 w 116"/>
                <a:gd name="T27" fmla="*/ 3226 h 135"/>
                <a:gd name="T28" fmla="*/ 12072 w 116"/>
                <a:gd name="T29" fmla="*/ 0 h 135"/>
                <a:gd name="T30" fmla="*/ 12072 w 116"/>
                <a:gd name="T31" fmla="*/ 0 h 1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6" h="135">
                  <a:moveTo>
                    <a:pt x="68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104"/>
                    <a:pt x="30" y="135"/>
                    <a:pt x="68" y="135"/>
                  </a:cubicBezTo>
                  <a:cubicBezTo>
                    <a:pt x="68" y="135"/>
                    <a:pt x="68" y="135"/>
                    <a:pt x="68" y="135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93" y="116"/>
                    <a:pt x="115" y="96"/>
                    <a:pt x="116" y="71"/>
                  </a:cubicBezTo>
                  <a:cubicBezTo>
                    <a:pt x="115" y="96"/>
                    <a:pt x="93" y="116"/>
                    <a:pt x="68" y="116"/>
                  </a:cubicBezTo>
                  <a:cubicBezTo>
                    <a:pt x="41" y="116"/>
                    <a:pt x="19" y="94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40"/>
                    <a:pt x="41" y="18"/>
                    <a:pt x="68" y="18"/>
                  </a:cubicBezTo>
                  <a:cubicBezTo>
                    <a:pt x="95" y="18"/>
                    <a:pt x="116" y="40"/>
                    <a:pt x="116" y="67"/>
                  </a:cubicBezTo>
                  <a:cubicBezTo>
                    <a:pt x="116" y="67"/>
                    <a:pt x="116" y="67"/>
                    <a:pt x="116" y="67"/>
                  </a:cubicBezTo>
                  <a:cubicBezTo>
                    <a:pt x="116" y="40"/>
                    <a:pt x="95" y="18"/>
                    <a:pt x="68" y="18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3C5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1" name="Freeform 641"/>
            <p:cNvSpPr>
              <a:spLocks/>
            </p:cNvSpPr>
            <p:nvPr/>
          </p:nvSpPr>
          <p:spPr bwMode="auto">
            <a:xfrm>
              <a:off x="2343" y="2890"/>
              <a:ext cx="50" cy="5"/>
            </a:xfrm>
            <a:custGeom>
              <a:avLst/>
              <a:gdLst>
                <a:gd name="T0" fmla="*/ 50 w 50"/>
                <a:gd name="T1" fmla="*/ 0 h 5"/>
                <a:gd name="T2" fmla="*/ 0 w 50"/>
                <a:gd name="T3" fmla="*/ 5 h 5"/>
                <a:gd name="T4" fmla="*/ 0 w 50"/>
                <a:gd name="T5" fmla="*/ 5 h 5"/>
                <a:gd name="T6" fmla="*/ 50 w 50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">
                  <a:moveTo>
                    <a:pt x="50" y="0"/>
                  </a:moveTo>
                  <a:lnTo>
                    <a:pt x="0" y="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4B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2" name="Freeform 642"/>
            <p:cNvSpPr>
              <a:spLocks/>
            </p:cNvSpPr>
            <p:nvPr/>
          </p:nvSpPr>
          <p:spPr bwMode="auto">
            <a:xfrm>
              <a:off x="2343" y="2890"/>
              <a:ext cx="50" cy="5"/>
            </a:xfrm>
            <a:custGeom>
              <a:avLst/>
              <a:gdLst>
                <a:gd name="T0" fmla="*/ 50 w 50"/>
                <a:gd name="T1" fmla="*/ 0 h 5"/>
                <a:gd name="T2" fmla="*/ 0 w 50"/>
                <a:gd name="T3" fmla="*/ 5 h 5"/>
                <a:gd name="T4" fmla="*/ 0 w 50"/>
                <a:gd name="T5" fmla="*/ 5 h 5"/>
                <a:gd name="T6" fmla="*/ 50 w 50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">
                  <a:moveTo>
                    <a:pt x="50" y="0"/>
                  </a:moveTo>
                  <a:lnTo>
                    <a:pt x="0" y="5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3" name="Freeform 643"/>
            <p:cNvSpPr>
              <a:spLocks/>
            </p:cNvSpPr>
            <p:nvPr/>
          </p:nvSpPr>
          <p:spPr bwMode="auto">
            <a:xfrm>
              <a:off x="2343" y="2355"/>
              <a:ext cx="268" cy="540"/>
            </a:xfrm>
            <a:custGeom>
              <a:avLst/>
              <a:gdLst>
                <a:gd name="T0" fmla="*/ 2092 w 113"/>
                <a:gd name="T1" fmla="*/ 0 h 228"/>
                <a:gd name="T2" fmla="*/ 0 w 113"/>
                <a:gd name="T3" fmla="*/ 0 h 228"/>
                <a:gd name="T4" fmla="*/ 0 w 113"/>
                <a:gd name="T5" fmla="*/ 8280 h 228"/>
                <a:gd name="T6" fmla="*/ 11925 w 113"/>
                <a:gd name="T7" fmla="*/ 20098 h 228"/>
                <a:gd name="T8" fmla="*/ 0 w 113"/>
                <a:gd name="T9" fmla="*/ 32125 h 228"/>
                <a:gd name="T10" fmla="*/ 0 w 113"/>
                <a:gd name="T11" fmla="*/ 40242 h 228"/>
                <a:gd name="T12" fmla="*/ 3764 w 113"/>
                <a:gd name="T13" fmla="*/ 39872 h 228"/>
                <a:gd name="T14" fmla="*/ 4105 w 113"/>
                <a:gd name="T15" fmla="*/ 39581 h 228"/>
                <a:gd name="T16" fmla="*/ 4105 w 113"/>
                <a:gd name="T17" fmla="*/ 39368 h 228"/>
                <a:gd name="T18" fmla="*/ 3899 w 113"/>
                <a:gd name="T19" fmla="*/ 37409 h 228"/>
                <a:gd name="T20" fmla="*/ 3899 w 113"/>
                <a:gd name="T21" fmla="*/ 37409 h 228"/>
                <a:gd name="T22" fmla="*/ 9247 w 113"/>
                <a:gd name="T23" fmla="*/ 34953 h 228"/>
                <a:gd name="T24" fmla="*/ 10884 w 113"/>
                <a:gd name="T25" fmla="*/ 36748 h 228"/>
                <a:gd name="T26" fmla="*/ 11047 w 113"/>
                <a:gd name="T27" fmla="*/ 36881 h 228"/>
                <a:gd name="T28" fmla="*/ 11391 w 113"/>
                <a:gd name="T29" fmla="*/ 36748 h 228"/>
                <a:gd name="T30" fmla="*/ 14557 w 113"/>
                <a:gd name="T31" fmla="*/ 34048 h 228"/>
                <a:gd name="T32" fmla="*/ 14783 w 113"/>
                <a:gd name="T33" fmla="*/ 33921 h 228"/>
                <a:gd name="T34" fmla="*/ 14557 w 113"/>
                <a:gd name="T35" fmla="*/ 33544 h 228"/>
                <a:gd name="T36" fmla="*/ 12847 w 113"/>
                <a:gd name="T37" fmla="*/ 31592 h 228"/>
                <a:gd name="T38" fmla="*/ 12847 w 113"/>
                <a:gd name="T39" fmla="*/ 31592 h 228"/>
                <a:gd name="T40" fmla="*/ 15689 w 113"/>
                <a:gd name="T41" fmla="*/ 26837 h 228"/>
                <a:gd name="T42" fmla="*/ 18544 w 113"/>
                <a:gd name="T43" fmla="*/ 27502 h 228"/>
                <a:gd name="T44" fmla="*/ 18703 w 113"/>
                <a:gd name="T45" fmla="*/ 27502 h 228"/>
                <a:gd name="T46" fmla="*/ 19052 w 113"/>
                <a:gd name="T47" fmla="*/ 27341 h 228"/>
                <a:gd name="T48" fmla="*/ 20114 w 113"/>
                <a:gd name="T49" fmla="*/ 23319 h 228"/>
                <a:gd name="T50" fmla="*/ 20114 w 113"/>
                <a:gd name="T51" fmla="*/ 23319 h 228"/>
                <a:gd name="T52" fmla="*/ 19744 w 113"/>
                <a:gd name="T53" fmla="*/ 22943 h 228"/>
                <a:gd name="T54" fmla="*/ 16891 w 113"/>
                <a:gd name="T55" fmla="*/ 22057 h 228"/>
                <a:gd name="T56" fmla="*/ 16891 w 113"/>
                <a:gd name="T57" fmla="*/ 22057 h 228"/>
                <a:gd name="T58" fmla="*/ 16891 w 113"/>
                <a:gd name="T59" fmla="*/ 20098 h 228"/>
                <a:gd name="T60" fmla="*/ 16583 w 113"/>
                <a:gd name="T61" fmla="*/ 16766 h 228"/>
                <a:gd name="T62" fmla="*/ 16583 w 113"/>
                <a:gd name="T63" fmla="*/ 16766 h 228"/>
                <a:gd name="T64" fmla="*/ 16583 w 113"/>
                <a:gd name="T65" fmla="*/ 16766 h 228"/>
                <a:gd name="T66" fmla="*/ 19585 w 113"/>
                <a:gd name="T67" fmla="*/ 15729 h 228"/>
                <a:gd name="T68" fmla="*/ 19744 w 113"/>
                <a:gd name="T69" fmla="*/ 15359 h 228"/>
                <a:gd name="T70" fmla="*/ 19744 w 113"/>
                <a:gd name="T71" fmla="*/ 15196 h 228"/>
                <a:gd name="T72" fmla="*/ 18314 w 113"/>
                <a:gd name="T73" fmla="*/ 11477 h 228"/>
                <a:gd name="T74" fmla="*/ 17994 w 113"/>
                <a:gd name="T75" fmla="*/ 11106 h 228"/>
                <a:gd name="T76" fmla="*/ 17780 w 113"/>
                <a:gd name="T77" fmla="*/ 11106 h 228"/>
                <a:gd name="T78" fmla="*/ 15153 w 113"/>
                <a:gd name="T79" fmla="*/ 12145 h 228"/>
                <a:gd name="T80" fmla="*/ 11925 w 113"/>
                <a:gd name="T81" fmla="*/ 7612 h 228"/>
                <a:gd name="T82" fmla="*/ 11925 w 113"/>
                <a:gd name="T83" fmla="*/ 7612 h 228"/>
                <a:gd name="T84" fmla="*/ 11925 w 113"/>
                <a:gd name="T85" fmla="*/ 7612 h 228"/>
                <a:gd name="T86" fmla="*/ 13516 w 113"/>
                <a:gd name="T87" fmla="*/ 5447 h 228"/>
                <a:gd name="T88" fmla="*/ 13516 w 113"/>
                <a:gd name="T89" fmla="*/ 5289 h 228"/>
                <a:gd name="T90" fmla="*/ 13353 w 113"/>
                <a:gd name="T91" fmla="*/ 4903 h 228"/>
                <a:gd name="T92" fmla="*/ 9968 w 113"/>
                <a:gd name="T93" fmla="*/ 2456 h 228"/>
                <a:gd name="T94" fmla="*/ 9736 w 113"/>
                <a:gd name="T95" fmla="*/ 2456 h 228"/>
                <a:gd name="T96" fmla="*/ 9461 w 113"/>
                <a:gd name="T97" fmla="*/ 2669 h 228"/>
                <a:gd name="T98" fmla="*/ 8033 w 113"/>
                <a:gd name="T99" fmla="*/ 4623 h 228"/>
                <a:gd name="T100" fmla="*/ 2694 w 113"/>
                <a:gd name="T101" fmla="*/ 2669 h 228"/>
                <a:gd name="T102" fmla="*/ 2694 w 113"/>
                <a:gd name="T103" fmla="*/ 533 h 228"/>
                <a:gd name="T104" fmla="*/ 2092 w 113"/>
                <a:gd name="T105" fmla="*/ 0 h 2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3" h="228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7" y="47"/>
                    <a:pt x="67" y="77"/>
                    <a:pt x="67" y="114"/>
                  </a:cubicBezTo>
                  <a:cubicBezTo>
                    <a:pt x="67" y="151"/>
                    <a:pt x="37" y="182"/>
                    <a:pt x="0" y="182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21" y="226"/>
                    <a:pt x="21" y="226"/>
                    <a:pt x="21" y="226"/>
                  </a:cubicBezTo>
                  <a:cubicBezTo>
                    <a:pt x="22" y="226"/>
                    <a:pt x="23" y="225"/>
                    <a:pt x="23" y="224"/>
                  </a:cubicBezTo>
                  <a:cubicBezTo>
                    <a:pt x="23" y="223"/>
                    <a:pt x="23" y="223"/>
                    <a:pt x="23" y="223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33" y="209"/>
                    <a:pt x="43" y="204"/>
                    <a:pt x="52" y="198"/>
                  </a:cubicBezTo>
                  <a:cubicBezTo>
                    <a:pt x="61" y="208"/>
                    <a:pt x="61" y="208"/>
                    <a:pt x="61" y="208"/>
                  </a:cubicBezTo>
                  <a:cubicBezTo>
                    <a:pt x="61" y="209"/>
                    <a:pt x="62" y="209"/>
                    <a:pt x="62" y="209"/>
                  </a:cubicBezTo>
                  <a:cubicBezTo>
                    <a:pt x="63" y="209"/>
                    <a:pt x="63" y="209"/>
                    <a:pt x="64" y="208"/>
                  </a:cubicBezTo>
                  <a:cubicBezTo>
                    <a:pt x="82" y="193"/>
                    <a:pt x="82" y="193"/>
                    <a:pt x="82" y="193"/>
                  </a:cubicBezTo>
                  <a:cubicBezTo>
                    <a:pt x="82" y="193"/>
                    <a:pt x="83" y="192"/>
                    <a:pt x="83" y="192"/>
                  </a:cubicBezTo>
                  <a:cubicBezTo>
                    <a:pt x="83" y="191"/>
                    <a:pt x="82" y="191"/>
                    <a:pt x="82" y="190"/>
                  </a:cubicBezTo>
                  <a:cubicBezTo>
                    <a:pt x="72" y="179"/>
                    <a:pt x="72" y="179"/>
                    <a:pt x="72" y="179"/>
                  </a:cubicBezTo>
                  <a:cubicBezTo>
                    <a:pt x="72" y="179"/>
                    <a:pt x="72" y="179"/>
                    <a:pt x="72" y="179"/>
                  </a:cubicBezTo>
                  <a:cubicBezTo>
                    <a:pt x="79" y="171"/>
                    <a:pt x="84" y="162"/>
                    <a:pt x="88" y="152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4" y="156"/>
                    <a:pt x="104" y="156"/>
                    <a:pt x="105" y="156"/>
                  </a:cubicBezTo>
                  <a:cubicBezTo>
                    <a:pt x="106" y="156"/>
                    <a:pt x="106" y="156"/>
                    <a:pt x="107" y="155"/>
                  </a:cubicBezTo>
                  <a:cubicBezTo>
                    <a:pt x="113" y="132"/>
                    <a:pt x="113" y="132"/>
                    <a:pt x="113" y="132"/>
                  </a:cubicBezTo>
                  <a:cubicBezTo>
                    <a:pt x="113" y="132"/>
                    <a:pt x="113" y="132"/>
                    <a:pt x="113" y="132"/>
                  </a:cubicBezTo>
                  <a:cubicBezTo>
                    <a:pt x="113" y="131"/>
                    <a:pt x="112" y="130"/>
                    <a:pt x="111" y="130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95" y="122"/>
                    <a:pt x="95" y="118"/>
                    <a:pt x="95" y="114"/>
                  </a:cubicBezTo>
                  <a:cubicBezTo>
                    <a:pt x="95" y="108"/>
                    <a:pt x="95" y="101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111" y="89"/>
                    <a:pt x="111" y="88"/>
                    <a:pt x="111" y="87"/>
                  </a:cubicBezTo>
                  <a:cubicBezTo>
                    <a:pt x="111" y="87"/>
                    <a:pt x="111" y="87"/>
                    <a:pt x="111" y="86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03" y="64"/>
                    <a:pt x="102" y="63"/>
                    <a:pt x="101" y="63"/>
                  </a:cubicBezTo>
                  <a:cubicBezTo>
                    <a:pt x="101" y="63"/>
                    <a:pt x="100" y="63"/>
                    <a:pt x="100" y="63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0" y="59"/>
                    <a:pt x="74" y="51"/>
                    <a:pt x="67" y="43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6" y="31"/>
                    <a:pt x="76" y="30"/>
                    <a:pt x="76" y="30"/>
                  </a:cubicBezTo>
                  <a:cubicBezTo>
                    <a:pt x="76" y="29"/>
                    <a:pt x="76" y="28"/>
                    <a:pt x="75" y="28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5" y="14"/>
                    <a:pt x="55" y="14"/>
                  </a:cubicBezTo>
                  <a:cubicBezTo>
                    <a:pt x="54" y="14"/>
                    <a:pt x="54" y="14"/>
                    <a:pt x="53" y="15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36" y="21"/>
                    <a:pt x="26" y="17"/>
                    <a:pt x="15" y="15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14" y="0"/>
                    <a:pt x="12" y="0"/>
                  </a:cubicBezTo>
                </a:path>
              </a:pathLst>
            </a:custGeom>
            <a:solidFill>
              <a:srgbClr val="244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4" name="Freeform 644"/>
            <p:cNvSpPr>
              <a:spLocks/>
            </p:cNvSpPr>
            <p:nvPr/>
          </p:nvSpPr>
          <p:spPr bwMode="auto">
            <a:xfrm>
              <a:off x="2343" y="2466"/>
              <a:ext cx="159" cy="320"/>
            </a:xfrm>
            <a:custGeom>
              <a:avLst/>
              <a:gdLst>
                <a:gd name="T0" fmla="*/ 0 w 67"/>
                <a:gd name="T1" fmla="*/ 0 h 135"/>
                <a:gd name="T2" fmla="*/ 0 w 67"/>
                <a:gd name="T3" fmla="*/ 3226 h 135"/>
                <a:gd name="T4" fmla="*/ 8593 w 67"/>
                <a:gd name="T5" fmla="*/ 11906 h 135"/>
                <a:gd name="T6" fmla="*/ 8593 w 67"/>
                <a:gd name="T7" fmla="*/ 11906 h 135"/>
                <a:gd name="T8" fmla="*/ 8593 w 67"/>
                <a:gd name="T9" fmla="*/ 11906 h 135"/>
                <a:gd name="T10" fmla="*/ 8593 w 67"/>
                <a:gd name="T11" fmla="*/ 11906 h 135"/>
                <a:gd name="T12" fmla="*/ 8593 w 67"/>
                <a:gd name="T13" fmla="*/ 11906 h 135"/>
                <a:gd name="T14" fmla="*/ 8593 w 67"/>
                <a:gd name="T15" fmla="*/ 12558 h 135"/>
                <a:gd name="T16" fmla="*/ 0 w 67"/>
                <a:gd name="T17" fmla="*/ 20575 h 135"/>
                <a:gd name="T18" fmla="*/ 0 w 67"/>
                <a:gd name="T19" fmla="*/ 23957 h 135"/>
                <a:gd name="T20" fmla="*/ 11963 w 67"/>
                <a:gd name="T21" fmla="*/ 11906 h 135"/>
                <a:gd name="T22" fmla="*/ 0 w 67"/>
                <a:gd name="T23" fmla="*/ 0 h 1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7" h="135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7" y="18"/>
                    <a:pt x="48" y="40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8"/>
                    <a:pt x="48" y="69"/>
                    <a:pt x="48" y="71"/>
                  </a:cubicBezTo>
                  <a:cubicBezTo>
                    <a:pt x="47" y="96"/>
                    <a:pt x="25" y="116"/>
                    <a:pt x="0" y="116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37" y="135"/>
                    <a:pt x="67" y="104"/>
                    <a:pt x="67" y="67"/>
                  </a:cubicBezTo>
                  <a:cubicBezTo>
                    <a:pt x="67" y="30"/>
                    <a:pt x="37" y="0"/>
                    <a:pt x="0" y="0"/>
                  </a:cubicBezTo>
                </a:path>
              </a:pathLst>
            </a:custGeom>
            <a:solidFill>
              <a:srgbClr val="506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5" name="Oval 645"/>
            <p:cNvSpPr>
              <a:spLocks noChangeArrowheads="1"/>
            </p:cNvSpPr>
            <p:nvPr/>
          </p:nvSpPr>
          <p:spPr bwMode="auto">
            <a:xfrm>
              <a:off x="2829" y="1801"/>
              <a:ext cx="814" cy="812"/>
            </a:xfrm>
            <a:prstGeom prst="ellipse">
              <a:avLst/>
            </a:pr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endParaRPr lang="en-US" altLang="ru-RU"/>
            </a:p>
          </p:txBody>
        </p:sp>
        <p:sp>
          <p:nvSpPr>
            <p:cNvPr id="7226" name="Oval 646"/>
            <p:cNvSpPr>
              <a:spLocks noChangeArrowheads="1"/>
            </p:cNvSpPr>
            <p:nvPr/>
          </p:nvSpPr>
          <p:spPr bwMode="auto">
            <a:xfrm>
              <a:off x="2798" y="1772"/>
              <a:ext cx="815" cy="815"/>
            </a:xfrm>
            <a:prstGeom prst="ellipse">
              <a:avLst/>
            </a:prstGeom>
            <a:solidFill>
              <a:srgbClr val="D0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endParaRPr lang="en-US" altLang="ru-RU"/>
            </a:p>
          </p:txBody>
        </p:sp>
        <p:sp>
          <p:nvSpPr>
            <p:cNvPr id="7227" name="Freeform 647"/>
            <p:cNvSpPr>
              <a:spLocks/>
            </p:cNvSpPr>
            <p:nvPr/>
          </p:nvSpPr>
          <p:spPr bwMode="auto">
            <a:xfrm>
              <a:off x="2999" y="1943"/>
              <a:ext cx="374" cy="355"/>
            </a:xfrm>
            <a:custGeom>
              <a:avLst/>
              <a:gdLst>
                <a:gd name="T0" fmla="*/ 27785 w 158"/>
                <a:gd name="T1" fmla="*/ 4615 h 150"/>
                <a:gd name="T2" fmla="*/ 0 w 158"/>
                <a:gd name="T3" fmla="*/ 16188 h 150"/>
                <a:gd name="T4" fmla="*/ 3491 w 158"/>
                <a:gd name="T5" fmla="*/ 21234 h 150"/>
                <a:gd name="T6" fmla="*/ 7070 w 158"/>
                <a:gd name="T7" fmla="*/ 26353 h 150"/>
                <a:gd name="T8" fmla="*/ 27785 w 158"/>
                <a:gd name="T9" fmla="*/ 4615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150">
                  <a:moveTo>
                    <a:pt x="158" y="26"/>
                  </a:moveTo>
                  <a:cubicBezTo>
                    <a:pt x="158" y="26"/>
                    <a:pt x="57" y="0"/>
                    <a:pt x="0" y="92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146" y="129"/>
                    <a:pt x="158" y="26"/>
                    <a:pt x="158" y="26"/>
                  </a:cubicBezTo>
                </a:path>
              </a:pathLst>
            </a:custGeom>
            <a:solidFill>
              <a:srgbClr val="FF6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8" name="Freeform 648"/>
            <p:cNvSpPr>
              <a:spLocks/>
            </p:cNvSpPr>
            <p:nvPr/>
          </p:nvSpPr>
          <p:spPr bwMode="auto">
            <a:xfrm>
              <a:off x="2990" y="2161"/>
              <a:ext cx="104" cy="137"/>
            </a:xfrm>
            <a:custGeom>
              <a:avLst/>
              <a:gdLst>
                <a:gd name="T0" fmla="*/ 4491 w 44"/>
                <a:gd name="T1" fmla="*/ 5350 h 58"/>
                <a:gd name="T2" fmla="*/ 4347 w 44"/>
                <a:gd name="T3" fmla="*/ 5350 h 58"/>
                <a:gd name="T4" fmla="*/ 659 w 44"/>
                <a:gd name="T5" fmla="*/ 0 h 58"/>
                <a:gd name="T6" fmla="*/ 369 w 44"/>
                <a:gd name="T7" fmla="*/ 3978 h 58"/>
                <a:gd name="T8" fmla="*/ 2286 w 44"/>
                <a:gd name="T9" fmla="*/ 6763 h 58"/>
                <a:gd name="T10" fmla="*/ 2430 w 44"/>
                <a:gd name="T11" fmla="*/ 6763 h 58"/>
                <a:gd name="T12" fmla="*/ 3999 w 44"/>
                <a:gd name="T13" fmla="*/ 9184 h 58"/>
                <a:gd name="T14" fmla="*/ 7670 w 44"/>
                <a:gd name="T15" fmla="*/ 10081 h 58"/>
                <a:gd name="T16" fmla="*/ 4491 w 44"/>
                <a:gd name="T17" fmla="*/ 535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" h="58">
                  <a:moveTo>
                    <a:pt x="26" y="31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0" y="15"/>
                    <a:pt x="2" y="23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9" y="58"/>
                    <a:pt x="44" y="58"/>
                    <a:pt x="44" y="58"/>
                  </a:cubicBezTo>
                  <a:cubicBezTo>
                    <a:pt x="26" y="31"/>
                    <a:pt x="26" y="31"/>
                    <a:pt x="26" y="31"/>
                  </a:cubicBezTo>
                </a:path>
              </a:pathLst>
            </a:custGeom>
            <a:solidFill>
              <a:srgbClr val="005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9" name="Freeform 649"/>
            <p:cNvSpPr>
              <a:spLocks/>
            </p:cNvSpPr>
            <p:nvPr/>
          </p:nvSpPr>
          <p:spPr bwMode="auto">
            <a:xfrm>
              <a:off x="2973" y="2213"/>
              <a:ext cx="71" cy="85"/>
            </a:xfrm>
            <a:custGeom>
              <a:avLst/>
              <a:gdLst>
                <a:gd name="T0" fmla="*/ 50 w 71"/>
                <a:gd name="T1" fmla="*/ 85 h 85"/>
                <a:gd name="T2" fmla="*/ 0 w 71"/>
                <a:gd name="T3" fmla="*/ 14 h 85"/>
                <a:gd name="T4" fmla="*/ 22 w 71"/>
                <a:gd name="T5" fmla="*/ 0 h 85"/>
                <a:gd name="T6" fmla="*/ 71 w 71"/>
                <a:gd name="T7" fmla="*/ 71 h 85"/>
                <a:gd name="T8" fmla="*/ 50 w 71"/>
                <a:gd name="T9" fmla="*/ 85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85">
                  <a:moveTo>
                    <a:pt x="50" y="85"/>
                  </a:moveTo>
                  <a:lnTo>
                    <a:pt x="0" y="14"/>
                  </a:lnTo>
                  <a:lnTo>
                    <a:pt x="22" y="0"/>
                  </a:lnTo>
                  <a:lnTo>
                    <a:pt x="71" y="71"/>
                  </a:lnTo>
                  <a:lnTo>
                    <a:pt x="50" y="85"/>
                  </a:lnTo>
                  <a:close/>
                </a:path>
              </a:pathLst>
            </a:custGeom>
            <a:solidFill>
              <a:srgbClr val="E46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0" name="Freeform 650"/>
            <p:cNvSpPr>
              <a:spLocks/>
            </p:cNvSpPr>
            <p:nvPr/>
          </p:nvSpPr>
          <p:spPr bwMode="auto">
            <a:xfrm>
              <a:off x="2973" y="2213"/>
              <a:ext cx="71" cy="85"/>
            </a:xfrm>
            <a:custGeom>
              <a:avLst/>
              <a:gdLst>
                <a:gd name="T0" fmla="*/ 50 w 71"/>
                <a:gd name="T1" fmla="*/ 85 h 85"/>
                <a:gd name="T2" fmla="*/ 0 w 71"/>
                <a:gd name="T3" fmla="*/ 14 h 85"/>
                <a:gd name="T4" fmla="*/ 22 w 71"/>
                <a:gd name="T5" fmla="*/ 0 h 85"/>
                <a:gd name="T6" fmla="*/ 71 w 71"/>
                <a:gd name="T7" fmla="*/ 71 h 85"/>
                <a:gd name="T8" fmla="*/ 50 w 71"/>
                <a:gd name="T9" fmla="*/ 85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85">
                  <a:moveTo>
                    <a:pt x="50" y="85"/>
                  </a:moveTo>
                  <a:lnTo>
                    <a:pt x="0" y="14"/>
                  </a:lnTo>
                  <a:lnTo>
                    <a:pt x="22" y="0"/>
                  </a:lnTo>
                  <a:lnTo>
                    <a:pt x="71" y="71"/>
                  </a:lnTo>
                  <a:lnTo>
                    <a:pt x="50" y="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1" name="Freeform 651"/>
            <p:cNvSpPr>
              <a:spLocks/>
            </p:cNvSpPr>
            <p:nvPr/>
          </p:nvSpPr>
          <p:spPr bwMode="auto">
            <a:xfrm>
              <a:off x="2971" y="2234"/>
              <a:ext cx="47" cy="64"/>
            </a:xfrm>
            <a:custGeom>
              <a:avLst/>
              <a:gdLst>
                <a:gd name="T0" fmla="*/ 38 w 47"/>
                <a:gd name="T1" fmla="*/ 64 h 64"/>
                <a:gd name="T2" fmla="*/ 0 w 47"/>
                <a:gd name="T3" fmla="*/ 7 h 64"/>
                <a:gd name="T4" fmla="*/ 9 w 47"/>
                <a:gd name="T5" fmla="*/ 0 h 64"/>
                <a:gd name="T6" fmla="*/ 47 w 47"/>
                <a:gd name="T7" fmla="*/ 57 h 64"/>
                <a:gd name="T8" fmla="*/ 38 w 47"/>
                <a:gd name="T9" fmla="*/ 64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64">
                  <a:moveTo>
                    <a:pt x="38" y="64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47" y="57"/>
                  </a:lnTo>
                  <a:lnTo>
                    <a:pt x="38" y="64"/>
                  </a:lnTo>
                  <a:close/>
                </a:path>
              </a:pathLst>
            </a:custGeom>
            <a:solidFill>
              <a:srgbClr val="C00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2" name="Freeform 652"/>
            <p:cNvSpPr>
              <a:spLocks/>
            </p:cNvSpPr>
            <p:nvPr/>
          </p:nvSpPr>
          <p:spPr bwMode="auto">
            <a:xfrm>
              <a:off x="2971" y="2234"/>
              <a:ext cx="47" cy="64"/>
            </a:xfrm>
            <a:custGeom>
              <a:avLst/>
              <a:gdLst>
                <a:gd name="T0" fmla="*/ 38 w 47"/>
                <a:gd name="T1" fmla="*/ 64 h 64"/>
                <a:gd name="T2" fmla="*/ 0 w 47"/>
                <a:gd name="T3" fmla="*/ 7 h 64"/>
                <a:gd name="T4" fmla="*/ 9 w 47"/>
                <a:gd name="T5" fmla="*/ 0 h 64"/>
                <a:gd name="T6" fmla="*/ 47 w 47"/>
                <a:gd name="T7" fmla="*/ 57 h 64"/>
                <a:gd name="T8" fmla="*/ 38 w 47"/>
                <a:gd name="T9" fmla="*/ 64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64">
                  <a:moveTo>
                    <a:pt x="38" y="64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47" y="57"/>
                  </a:lnTo>
                  <a:lnTo>
                    <a:pt x="38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3" name="Freeform 653"/>
            <p:cNvSpPr>
              <a:spLocks/>
            </p:cNvSpPr>
            <p:nvPr/>
          </p:nvSpPr>
          <p:spPr bwMode="auto">
            <a:xfrm>
              <a:off x="2954" y="2076"/>
              <a:ext cx="147" cy="94"/>
            </a:xfrm>
            <a:custGeom>
              <a:avLst/>
              <a:gdLst>
                <a:gd name="T0" fmla="*/ 147 w 147"/>
                <a:gd name="T1" fmla="*/ 2 h 94"/>
                <a:gd name="T2" fmla="*/ 0 w 147"/>
                <a:gd name="T3" fmla="*/ 0 h 94"/>
                <a:gd name="T4" fmla="*/ 69 w 147"/>
                <a:gd name="T5" fmla="*/ 94 h 94"/>
                <a:gd name="T6" fmla="*/ 147 w 147"/>
                <a:gd name="T7" fmla="*/ 2 h 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7" h="94">
                  <a:moveTo>
                    <a:pt x="147" y="2"/>
                  </a:moveTo>
                  <a:lnTo>
                    <a:pt x="0" y="0"/>
                  </a:lnTo>
                  <a:lnTo>
                    <a:pt x="69" y="94"/>
                  </a:lnTo>
                  <a:lnTo>
                    <a:pt x="147" y="2"/>
                  </a:lnTo>
                  <a:close/>
                </a:path>
              </a:pathLst>
            </a:custGeom>
            <a:solidFill>
              <a:srgbClr val="FFE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4" name="Freeform 654"/>
            <p:cNvSpPr>
              <a:spLocks/>
            </p:cNvSpPr>
            <p:nvPr/>
          </p:nvSpPr>
          <p:spPr bwMode="auto">
            <a:xfrm>
              <a:off x="3096" y="2222"/>
              <a:ext cx="114" cy="140"/>
            </a:xfrm>
            <a:custGeom>
              <a:avLst/>
              <a:gdLst>
                <a:gd name="T0" fmla="*/ 114 w 114"/>
                <a:gd name="T1" fmla="*/ 0 h 140"/>
                <a:gd name="T2" fmla="*/ 64 w 114"/>
                <a:gd name="T3" fmla="*/ 140 h 140"/>
                <a:gd name="T4" fmla="*/ 0 w 114"/>
                <a:gd name="T5" fmla="*/ 41 h 140"/>
                <a:gd name="T6" fmla="*/ 114 w 114"/>
                <a:gd name="T7" fmla="*/ 0 h 1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4" h="140">
                  <a:moveTo>
                    <a:pt x="114" y="0"/>
                  </a:moveTo>
                  <a:lnTo>
                    <a:pt x="64" y="140"/>
                  </a:lnTo>
                  <a:lnTo>
                    <a:pt x="0" y="4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E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5" name="Freeform 655"/>
            <p:cNvSpPr>
              <a:spLocks/>
            </p:cNvSpPr>
            <p:nvPr/>
          </p:nvSpPr>
          <p:spPr bwMode="auto">
            <a:xfrm>
              <a:off x="3096" y="2222"/>
              <a:ext cx="114" cy="140"/>
            </a:xfrm>
            <a:custGeom>
              <a:avLst/>
              <a:gdLst>
                <a:gd name="T0" fmla="*/ 114 w 114"/>
                <a:gd name="T1" fmla="*/ 0 h 140"/>
                <a:gd name="T2" fmla="*/ 64 w 114"/>
                <a:gd name="T3" fmla="*/ 140 h 140"/>
                <a:gd name="T4" fmla="*/ 0 w 114"/>
                <a:gd name="T5" fmla="*/ 41 h 140"/>
                <a:gd name="T6" fmla="*/ 114 w 114"/>
                <a:gd name="T7" fmla="*/ 0 h 1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4" h="140">
                  <a:moveTo>
                    <a:pt x="114" y="0"/>
                  </a:moveTo>
                  <a:lnTo>
                    <a:pt x="64" y="140"/>
                  </a:lnTo>
                  <a:lnTo>
                    <a:pt x="0" y="41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6" name="Freeform 656"/>
            <p:cNvSpPr>
              <a:spLocks/>
            </p:cNvSpPr>
            <p:nvPr/>
          </p:nvSpPr>
          <p:spPr bwMode="auto">
            <a:xfrm>
              <a:off x="3293" y="1997"/>
              <a:ext cx="80" cy="86"/>
            </a:xfrm>
            <a:custGeom>
              <a:avLst/>
              <a:gdLst>
                <a:gd name="T0" fmla="*/ 4256 w 34"/>
                <a:gd name="T1" fmla="*/ 6682 h 36"/>
                <a:gd name="T2" fmla="*/ 5758 w 34"/>
                <a:gd name="T3" fmla="*/ 559 h 36"/>
                <a:gd name="T4" fmla="*/ 0 w 34"/>
                <a:gd name="T5" fmla="*/ 0 h 36"/>
                <a:gd name="T6" fmla="*/ 4256 w 34"/>
                <a:gd name="T7" fmla="*/ 6682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36">
                  <a:moveTo>
                    <a:pt x="25" y="36"/>
                  </a:moveTo>
                  <a:cubicBezTo>
                    <a:pt x="32" y="17"/>
                    <a:pt x="34" y="3"/>
                    <a:pt x="34" y="3"/>
                  </a:cubicBezTo>
                  <a:cubicBezTo>
                    <a:pt x="34" y="3"/>
                    <a:pt x="20" y="0"/>
                    <a:pt x="0" y="0"/>
                  </a:cubicBezTo>
                  <a:cubicBezTo>
                    <a:pt x="25" y="36"/>
                    <a:pt x="25" y="36"/>
                    <a:pt x="25" y="36"/>
                  </a:cubicBezTo>
                </a:path>
              </a:pathLst>
            </a:custGeom>
            <a:solidFill>
              <a:srgbClr val="FF2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7" name="Freeform 657"/>
            <p:cNvSpPr>
              <a:spLocks/>
            </p:cNvSpPr>
            <p:nvPr/>
          </p:nvSpPr>
          <p:spPr bwMode="auto">
            <a:xfrm>
              <a:off x="2907" y="2222"/>
              <a:ext cx="114" cy="102"/>
            </a:xfrm>
            <a:custGeom>
              <a:avLst/>
              <a:gdLst>
                <a:gd name="T0" fmla="*/ 0 w 114"/>
                <a:gd name="T1" fmla="*/ 102 h 102"/>
                <a:gd name="T2" fmla="*/ 57 w 114"/>
                <a:gd name="T3" fmla="*/ 100 h 102"/>
                <a:gd name="T4" fmla="*/ 114 w 114"/>
                <a:gd name="T5" fmla="*/ 95 h 102"/>
                <a:gd name="T6" fmla="*/ 83 w 114"/>
                <a:gd name="T7" fmla="*/ 48 h 102"/>
                <a:gd name="T8" fmla="*/ 50 w 114"/>
                <a:gd name="T9" fmla="*/ 0 h 102"/>
                <a:gd name="T10" fmla="*/ 26 w 114"/>
                <a:gd name="T11" fmla="*/ 52 h 102"/>
                <a:gd name="T12" fmla="*/ 0 w 114"/>
                <a:gd name="T13" fmla="*/ 102 h 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4" h="102">
                  <a:moveTo>
                    <a:pt x="0" y="102"/>
                  </a:moveTo>
                  <a:lnTo>
                    <a:pt x="57" y="100"/>
                  </a:lnTo>
                  <a:lnTo>
                    <a:pt x="114" y="95"/>
                  </a:lnTo>
                  <a:lnTo>
                    <a:pt x="83" y="48"/>
                  </a:lnTo>
                  <a:lnTo>
                    <a:pt x="50" y="0"/>
                  </a:lnTo>
                  <a:lnTo>
                    <a:pt x="26" y="5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1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8" name="Freeform 658"/>
            <p:cNvSpPr>
              <a:spLocks/>
            </p:cNvSpPr>
            <p:nvPr/>
          </p:nvSpPr>
          <p:spPr bwMode="auto">
            <a:xfrm>
              <a:off x="2907" y="2222"/>
              <a:ext cx="114" cy="102"/>
            </a:xfrm>
            <a:custGeom>
              <a:avLst/>
              <a:gdLst>
                <a:gd name="T0" fmla="*/ 0 w 114"/>
                <a:gd name="T1" fmla="*/ 102 h 102"/>
                <a:gd name="T2" fmla="*/ 57 w 114"/>
                <a:gd name="T3" fmla="*/ 100 h 102"/>
                <a:gd name="T4" fmla="*/ 114 w 114"/>
                <a:gd name="T5" fmla="*/ 95 h 102"/>
                <a:gd name="T6" fmla="*/ 83 w 114"/>
                <a:gd name="T7" fmla="*/ 48 h 102"/>
                <a:gd name="T8" fmla="*/ 50 w 114"/>
                <a:gd name="T9" fmla="*/ 0 h 102"/>
                <a:gd name="T10" fmla="*/ 26 w 114"/>
                <a:gd name="T11" fmla="*/ 52 h 102"/>
                <a:gd name="T12" fmla="*/ 0 w 114"/>
                <a:gd name="T13" fmla="*/ 102 h 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4" h="102">
                  <a:moveTo>
                    <a:pt x="0" y="102"/>
                  </a:moveTo>
                  <a:lnTo>
                    <a:pt x="57" y="100"/>
                  </a:lnTo>
                  <a:lnTo>
                    <a:pt x="114" y="95"/>
                  </a:lnTo>
                  <a:lnTo>
                    <a:pt x="83" y="48"/>
                  </a:lnTo>
                  <a:lnTo>
                    <a:pt x="50" y="0"/>
                  </a:lnTo>
                  <a:lnTo>
                    <a:pt x="26" y="52"/>
                  </a:lnTo>
                  <a:lnTo>
                    <a:pt x="0" y="1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9" name="Freeform 659"/>
            <p:cNvSpPr>
              <a:spLocks/>
            </p:cNvSpPr>
            <p:nvPr/>
          </p:nvSpPr>
          <p:spPr bwMode="auto">
            <a:xfrm>
              <a:off x="2931" y="2234"/>
              <a:ext cx="80" cy="74"/>
            </a:xfrm>
            <a:custGeom>
              <a:avLst/>
              <a:gdLst>
                <a:gd name="T0" fmla="*/ 0 w 80"/>
                <a:gd name="T1" fmla="*/ 74 h 74"/>
                <a:gd name="T2" fmla="*/ 40 w 80"/>
                <a:gd name="T3" fmla="*/ 71 h 74"/>
                <a:gd name="T4" fmla="*/ 80 w 80"/>
                <a:gd name="T5" fmla="*/ 69 h 74"/>
                <a:gd name="T6" fmla="*/ 56 w 80"/>
                <a:gd name="T7" fmla="*/ 33 h 74"/>
                <a:gd name="T8" fmla="*/ 33 w 80"/>
                <a:gd name="T9" fmla="*/ 0 h 74"/>
                <a:gd name="T10" fmla="*/ 16 w 80"/>
                <a:gd name="T11" fmla="*/ 36 h 74"/>
                <a:gd name="T12" fmla="*/ 0 w 80"/>
                <a:gd name="T13" fmla="*/ 74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" h="74">
                  <a:moveTo>
                    <a:pt x="0" y="74"/>
                  </a:moveTo>
                  <a:lnTo>
                    <a:pt x="40" y="71"/>
                  </a:lnTo>
                  <a:lnTo>
                    <a:pt x="80" y="69"/>
                  </a:lnTo>
                  <a:lnTo>
                    <a:pt x="56" y="33"/>
                  </a:lnTo>
                  <a:lnTo>
                    <a:pt x="33" y="0"/>
                  </a:lnTo>
                  <a:lnTo>
                    <a:pt x="16" y="3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FF2C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40" name="Freeform 660"/>
            <p:cNvSpPr>
              <a:spLocks/>
            </p:cNvSpPr>
            <p:nvPr/>
          </p:nvSpPr>
          <p:spPr bwMode="auto">
            <a:xfrm>
              <a:off x="2931" y="2234"/>
              <a:ext cx="80" cy="74"/>
            </a:xfrm>
            <a:custGeom>
              <a:avLst/>
              <a:gdLst>
                <a:gd name="T0" fmla="*/ 0 w 80"/>
                <a:gd name="T1" fmla="*/ 74 h 74"/>
                <a:gd name="T2" fmla="*/ 40 w 80"/>
                <a:gd name="T3" fmla="*/ 71 h 74"/>
                <a:gd name="T4" fmla="*/ 80 w 80"/>
                <a:gd name="T5" fmla="*/ 69 h 74"/>
                <a:gd name="T6" fmla="*/ 56 w 80"/>
                <a:gd name="T7" fmla="*/ 33 h 74"/>
                <a:gd name="T8" fmla="*/ 33 w 80"/>
                <a:gd name="T9" fmla="*/ 0 h 74"/>
                <a:gd name="T10" fmla="*/ 16 w 80"/>
                <a:gd name="T11" fmla="*/ 36 h 74"/>
                <a:gd name="T12" fmla="*/ 0 w 80"/>
                <a:gd name="T13" fmla="*/ 74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" h="74">
                  <a:moveTo>
                    <a:pt x="0" y="74"/>
                  </a:moveTo>
                  <a:lnTo>
                    <a:pt x="40" y="71"/>
                  </a:lnTo>
                  <a:lnTo>
                    <a:pt x="80" y="69"/>
                  </a:lnTo>
                  <a:lnTo>
                    <a:pt x="56" y="33"/>
                  </a:lnTo>
                  <a:lnTo>
                    <a:pt x="33" y="0"/>
                  </a:lnTo>
                  <a:lnTo>
                    <a:pt x="16" y="36"/>
                  </a:lnTo>
                  <a:lnTo>
                    <a:pt x="0" y="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41" name="Freeform 661"/>
            <p:cNvSpPr>
              <a:spLocks/>
            </p:cNvSpPr>
            <p:nvPr/>
          </p:nvSpPr>
          <p:spPr bwMode="auto">
            <a:xfrm>
              <a:off x="2961" y="2244"/>
              <a:ext cx="43" cy="47"/>
            </a:xfrm>
            <a:custGeom>
              <a:avLst/>
              <a:gdLst>
                <a:gd name="T0" fmla="*/ 0 w 43"/>
                <a:gd name="T1" fmla="*/ 42 h 47"/>
                <a:gd name="T2" fmla="*/ 22 w 43"/>
                <a:gd name="T3" fmla="*/ 45 h 47"/>
                <a:gd name="T4" fmla="*/ 43 w 43"/>
                <a:gd name="T5" fmla="*/ 47 h 47"/>
                <a:gd name="T6" fmla="*/ 26 w 43"/>
                <a:gd name="T7" fmla="*/ 23 h 47"/>
                <a:gd name="T8" fmla="*/ 10 w 43"/>
                <a:gd name="T9" fmla="*/ 0 h 47"/>
                <a:gd name="T10" fmla="*/ 5 w 43"/>
                <a:gd name="T11" fmla="*/ 21 h 47"/>
                <a:gd name="T12" fmla="*/ 0 w 43"/>
                <a:gd name="T13" fmla="*/ 42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47">
                  <a:moveTo>
                    <a:pt x="0" y="42"/>
                  </a:moveTo>
                  <a:lnTo>
                    <a:pt x="22" y="45"/>
                  </a:lnTo>
                  <a:lnTo>
                    <a:pt x="43" y="47"/>
                  </a:lnTo>
                  <a:lnTo>
                    <a:pt x="26" y="23"/>
                  </a:lnTo>
                  <a:lnTo>
                    <a:pt x="10" y="0"/>
                  </a:lnTo>
                  <a:lnTo>
                    <a:pt x="5" y="2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D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42" name="Freeform 662"/>
            <p:cNvSpPr>
              <a:spLocks/>
            </p:cNvSpPr>
            <p:nvPr/>
          </p:nvSpPr>
          <p:spPr bwMode="auto">
            <a:xfrm>
              <a:off x="2961" y="2244"/>
              <a:ext cx="43" cy="47"/>
            </a:xfrm>
            <a:custGeom>
              <a:avLst/>
              <a:gdLst>
                <a:gd name="T0" fmla="*/ 0 w 43"/>
                <a:gd name="T1" fmla="*/ 42 h 47"/>
                <a:gd name="T2" fmla="*/ 22 w 43"/>
                <a:gd name="T3" fmla="*/ 45 h 47"/>
                <a:gd name="T4" fmla="*/ 43 w 43"/>
                <a:gd name="T5" fmla="*/ 47 h 47"/>
                <a:gd name="T6" fmla="*/ 26 w 43"/>
                <a:gd name="T7" fmla="*/ 23 h 47"/>
                <a:gd name="T8" fmla="*/ 10 w 43"/>
                <a:gd name="T9" fmla="*/ 0 h 47"/>
                <a:gd name="T10" fmla="*/ 5 w 43"/>
                <a:gd name="T11" fmla="*/ 21 h 47"/>
                <a:gd name="T12" fmla="*/ 0 w 43"/>
                <a:gd name="T13" fmla="*/ 42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47">
                  <a:moveTo>
                    <a:pt x="0" y="42"/>
                  </a:moveTo>
                  <a:lnTo>
                    <a:pt x="22" y="45"/>
                  </a:lnTo>
                  <a:lnTo>
                    <a:pt x="43" y="47"/>
                  </a:lnTo>
                  <a:lnTo>
                    <a:pt x="26" y="23"/>
                  </a:lnTo>
                  <a:lnTo>
                    <a:pt x="10" y="0"/>
                  </a:lnTo>
                  <a:lnTo>
                    <a:pt x="5" y="21"/>
                  </a:lnTo>
                  <a:lnTo>
                    <a:pt x="0" y="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43" name="Freeform 663"/>
            <p:cNvSpPr>
              <a:spLocks noEditPoints="1"/>
            </p:cNvSpPr>
            <p:nvPr/>
          </p:nvSpPr>
          <p:spPr bwMode="auto">
            <a:xfrm>
              <a:off x="2987" y="2004"/>
              <a:ext cx="386" cy="358"/>
            </a:xfrm>
            <a:custGeom>
              <a:avLst/>
              <a:gdLst>
                <a:gd name="T0" fmla="*/ 7952 w 163"/>
                <a:gd name="T1" fmla="*/ 22018 h 151"/>
                <a:gd name="T2" fmla="*/ 12892 w 163"/>
                <a:gd name="T3" fmla="*/ 26829 h 151"/>
                <a:gd name="T4" fmla="*/ 1418 w 163"/>
                <a:gd name="T5" fmla="*/ 20219 h 151"/>
                <a:gd name="T6" fmla="*/ 2669 w 163"/>
                <a:gd name="T7" fmla="*/ 22018 h 151"/>
                <a:gd name="T8" fmla="*/ 0 w 163"/>
                <a:gd name="T9" fmla="*/ 19714 h 151"/>
                <a:gd name="T10" fmla="*/ 156 w 163"/>
                <a:gd name="T11" fmla="*/ 19937 h 151"/>
                <a:gd name="T12" fmla="*/ 2299 w 163"/>
                <a:gd name="T13" fmla="*/ 18258 h 151"/>
                <a:gd name="T14" fmla="*/ 4251 w 163"/>
                <a:gd name="T15" fmla="*/ 21134 h 151"/>
                <a:gd name="T16" fmla="*/ 2456 w 163"/>
                <a:gd name="T17" fmla="*/ 18644 h 151"/>
                <a:gd name="T18" fmla="*/ 19056 w 163"/>
                <a:gd name="T19" fmla="*/ 17099 h 151"/>
                <a:gd name="T20" fmla="*/ 15499 w 163"/>
                <a:gd name="T21" fmla="*/ 19337 h 151"/>
                <a:gd name="T22" fmla="*/ 19217 w 163"/>
                <a:gd name="T23" fmla="*/ 17099 h 151"/>
                <a:gd name="T24" fmla="*/ 19217 w 163"/>
                <a:gd name="T25" fmla="*/ 17099 h 151"/>
                <a:gd name="T26" fmla="*/ 19217 w 163"/>
                <a:gd name="T27" fmla="*/ 16845 h 151"/>
                <a:gd name="T28" fmla="*/ 19217 w 163"/>
                <a:gd name="T29" fmla="*/ 16845 h 151"/>
                <a:gd name="T30" fmla="*/ 19217 w 163"/>
                <a:gd name="T31" fmla="*/ 16845 h 151"/>
                <a:gd name="T32" fmla="*/ 19376 w 163"/>
                <a:gd name="T33" fmla="*/ 16845 h 151"/>
                <a:gd name="T34" fmla="*/ 4407 w 163"/>
                <a:gd name="T35" fmla="*/ 16845 h 151"/>
                <a:gd name="T36" fmla="*/ 4620 w 163"/>
                <a:gd name="T37" fmla="*/ 17217 h 151"/>
                <a:gd name="T38" fmla="*/ 7952 w 163"/>
                <a:gd name="T39" fmla="*/ 22018 h 151"/>
                <a:gd name="T40" fmla="*/ 7952 w 163"/>
                <a:gd name="T41" fmla="*/ 22018 h 151"/>
                <a:gd name="T42" fmla="*/ 4407 w 163"/>
                <a:gd name="T43" fmla="*/ 16845 h 151"/>
                <a:gd name="T44" fmla="*/ 19376 w 163"/>
                <a:gd name="T45" fmla="*/ 16712 h 151"/>
                <a:gd name="T46" fmla="*/ 19376 w 163"/>
                <a:gd name="T47" fmla="*/ 16712 h 151"/>
                <a:gd name="T48" fmla="*/ 19376 w 163"/>
                <a:gd name="T49" fmla="*/ 16712 h 151"/>
                <a:gd name="T50" fmla="*/ 19589 w 163"/>
                <a:gd name="T51" fmla="*/ 16712 h 151"/>
                <a:gd name="T52" fmla="*/ 26070 w 163"/>
                <a:gd name="T53" fmla="*/ 8315 h 151"/>
                <a:gd name="T54" fmla="*/ 26070 w 163"/>
                <a:gd name="T55" fmla="*/ 8315 h 151"/>
                <a:gd name="T56" fmla="*/ 26070 w 163"/>
                <a:gd name="T57" fmla="*/ 8315 h 151"/>
                <a:gd name="T58" fmla="*/ 26070 w 163"/>
                <a:gd name="T59" fmla="*/ 8315 h 151"/>
                <a:gd name="T60" fmla="*/ 26070 w 163"/>
                <a:gd name="T61" fmla="*/ 8315 h 151"/>
                <a:gd name="T62" fmla="*/ 26070 w 163"/>
                <a:gd name="T63" fmla="*/ 8315 h 151"/>
                <a:gd name="T64" fmla="*/ 26070 w 163"/>
                <a:gd name="T65" fmla="*/ 8156 h 151"/>
                <a:gd name="T66" fmla="*/ 26070 w 163"/>
                <a:gd name="T67" fmla="*/ 8156 h 151"/>
                <a:gd name="T68" fmla="*/ 26070 w 163"/>
                <a:gd name="T69" fmla="*/ 8156 h 151"/>
                <a:gd name="T70" fmla="*/ 27169 w 163"/>
                <a:gd name="T71" fmla="*/ 5851 h 151"/>
                <a:gd name="T72" fmla="*/ 27169 w 163"/>
                <a:gd name="T73" fmla="*/ 5851 h 151"/>
                <a:gd name="T74" fmla="*/ 28742 w 163"/>
                <a:gd name="T75" fmla="*/ 0 h 151"/>
                <a:gd name="T76" fmla="*/ 28742 w 163"/>
                <a:gd name="T77" fmla="*/ 0 h 1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63" h="151">
                  <a:moveTo>
                    <a:pt x="54" y="122"/>
                  </a:moveTo>
                  <a:cubicBezTo>
                    <a:pt x="51" y="122"/>
                    <a:pt x="48" y="123"/>
                    <a:pt x="45" y="124"/>
                  </a:cubicBezTo>
                  <a:cubicBezTo>
                    <a:pt x="48" y="123"/>
                    <a:pt x="51" y="122"/>
                    <a:pt x="54" y="122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54" y="122"/>
                    <a:pt x="54" y="122"/>
                    <a:pt x="54" y="122"/>
                  </a:cubicBezTo>
                  <a:moveTo>
                    <a:pt x="8" y="114"/>
                  </a:moveTo>
                  <a:cubicBezTo>
                    <a:pt x="13" y="121"/>
                    <a:pt x="13" y="121"/>
                    <a:pt x="13" y="121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8" y="114"/>
                    <a:pt x="8" y="114"/>
                    <a:pt x="8" y="114"/>
                  </a:cubicBezTo>
                  <a:moveTo>
                    <a:pt x="0" y="111"/>
                  </a:moveTo>
                  <a:cubicBezTo>
                    <a:pt x="0" y="111"/>
                    <a:pt x="0" y="111"/>
                    <a:pt x="0" y="111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0" y="111"/>
                    <a:pt x="0" y="111"/>
                    <a:pt x="0" y="111"/>
                  </a:cubicBezTo>
                  <a:moveTo>
                    <a:pt x="13" y="103"/>
                  </a:moveTo>
                  <a:cubicBezTo>
                    <a:pt x="24" y="118"/>
                    <a:pt x="24" y="118"/>
                    <a:pt x="24" y="118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3" y="103"/>
                    <a:pt x="13" y="103"/>
                    <a:pt x="13" y="103"/>
                  </a:cubicBezTo>
                  <a:moveTo>
                    <a:pt x="108" y="96"/>
                  </a:moveTo>
                  <a:cubicBezTo>
                    <a:pt x="102" y="101"/>
                    <a:pt x="95" y="105"/>
                    <a:pt x="88" y="109"/>
                  </a:cubicBezTo>
                  <a:cubicBezTo>
                    <a:pt x="88" y="109"/>
                    <a:pt x="88" y="109"/>
                    <a:pt x="88" y="109"/>
                  </a:cubicBezTo>
                  <a:cubicBezTo>
                    <a:pt x="95" y="105"/>
                    <a:pt x="102" y="101"/>
                    <a:pt x="108" y="96"/>
                  </a:cubicBezTo>
                  <a:moveTo>
                    <a:pt x="109" y="96"/>
                  </a:moveTo>
                  <a:cubicBezTo>
                    <a:pt x="109" y="96"/>
                    <a:pt x="108" y="96"/>
                    <a:pt x="108" y="96"/>
                  </a:cubicBezTo>
                  <a:cubicBezTo>
                    <a:pt x="108" y="96"/>
                    <a:pt x="109" y="96"/>
                    <a:pt x="109" y="96"/>
                  </a:cubicBezTo>
                  <a:moveTo>
                    <a:pt x="109" y="95"/>
                  </a:move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9" y="95"/>
                    <a:pt x="109" y="95"/>
                  </a:cubicBezTo>
                  <a:moveTo>
                    <a:pt x="109" y="95"/>
                  </a:move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9" y="95"/>
                    <a:pt x="109" y="95"/>
                  </a:cubicBezTo>
                  <a:moveTo>
                    <a:pt x="110" y="95"/>
                  </a:moveTo>
                  <a:cubicBezTo>
                    <a:pt x="110" y="95"/>
                    <a:pt x="110" y="95"/>
                    <a:pt x="110" y="95"/>
                  </a:cubicBezTo>
                  <a:cubicBezTo>
                    <a:pt x="110" y="95"/>
                    <a:pt x="110" y="95"/>
                    <a:pt x="110" y="95"/>
                  </a:cubicBezTo>
                  <a:moveTo>
                    <a:pt x="25" y="95"/>
                  </a:moveTo>
                  <a:cubicBezTo>
                    <a:pt x="25" y="95"/>
                    <a:pt x="25" y="95"/>
                    <a:pt x="25" y="95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45" y="124"/>
                    <a:pt x="45" y="124"/>
                    <a:pt x="45" y="124"/>
                  </a:cubicBezTo>
                  <a:cubicBezTo>
                    <a:pt x="45" y="124"/>
                    <a:pt x="45" y="124"/>
                    <a:pt x="45" y="124"/>
                  </a:cubicBezTo>
                  <a:cubicBezTo>
                    <a:pt x="45" y="124"/>
                    <a:pt x="45" y="124"/>
                    <a:pt x="45" y="124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moveTo>
                    <a:pt x="110" y="94"/>
                  </a:moveTo>
                  <a:cubicBezTo>
                    <a:pt x="110" y="94"/>
                    <a:pt x="110" y="94"/>
                    <a:pt x="110" y="94"/>
                  </a:cubicBezTo>
                  <a:cubicBezTo>
                    <a:pt x="110" y="94"/>
                    <a:pt x="110" y="94"/>
                    <a:pt x="110" y="94"/>
                  </a:cubicBezTo>
                  <a:moveTo>
                    <a:pt x="110" y="94"/>
                  </a:moveTo>
                  <a:cubicBezTo>
                    <a:pt x="110" y="94"/>
                    <a:pt x="110" y="94"/>
                    <a:pt x="110" y="94"/>
                  </a:cubicBezTo>
                  <a:cubicBezTo>
                    <a:pt x="110" y="94"/>
                    <a:pt x="110" y="94"/>
                    <a:pt x="110" y="94"/>
                  </a:cubicBezTo>
                  <a:moveTo>
                    <a:pt x="111" y="94"/>
                  </a:moveTo>
                  <a:cubicBezTo>
                    <a:pt x="111" y="94"/>
                    <a:pt x="111" y="94"/>
                    <a:pt x="111" y="94"/>
                  </a:cubicBezTo>
                  <a:cubicBezTo>
                    <a:pt x="111" y="94"/>
                    <a:pt x="111" y="94"/>
                    <a:pt x="111" y="94"/>
                  </a:cubicBezTo>
                  <a:moveTo>
                    <a:pt x="148" y="47"/>
                  </a:moveTo>
                  <a:cubicBezTo>
                    <a:pt x="148" y="47"/>
                    <a:pt x="148" y="47"/>
                    <a:pt x="148" y="48"/>
                  </a:cubicBezTo>
                  <a:cubicBezTo>
                    <a:pt x="148" y="47"/>
                    <a:pt x="148" y="47"/>
                    <a:pt x="148" y="47"/>
                  </a:cubicBezTo>
                  <a:moveTo>
                    <a:pt x="148" y="47"/>
                  </a:moveTo>
                  <a:cubicBezTo>
                    <a:pt x="148" y="47"/>
                    <a:pt x="148" y="47"/>
                    <a:pt x="148" y="47"/>
                  </a:cubicBezTo>
                  <a:cubicBezTo>
                    <a:pt x="148" y="47"/>
                    <a:pt x="148" y="47"/>
                    <a:pt x="148" y="47"/>
                  </a:cubicBezTo>
                  <a:moveTo>
                    <a:pt x="148" y="47"/>
                  </a:moveTo>
                  <a:cubicBezTo>
                    <a:pt x="148" y="47"/>
                    <a:pt x="148" y="47"/>
                    <a:pt x="148" y="47"/>
                  </a:cubicBezTo>
                  <a:cubicBezTo>
                    <a:pt x="148" y="47"/>
                    <a:pt x="148" y="47"/>
                    <a:pt x="148" y="47"/>
                  </a:cubicBezTo>
                  <a:moveTo>
                    <a:pt x="148" y="46"/>
                  </a:moveTo>
                  <a:cubicBezTo>
                    <a:pt x="148" y="47"/>
                    <a:pt x="148" y="47"/>
                    <a:pt x="148" y="47"/>
                  </a:cubicBezTo>
                  <a:cubicBezTo>
                    <a:pt x="148" y="47"/>
                    <a:pt x="148" y="47"/>
                    <a:pt x="148" y="46"/>
                  </a:cubicBezTo>
                  <a:moveTo>
                    <a:pt x="148" y="46"/>
                  </a:moveTo>
                  <a:cubicBezTo>
                    <a:pt x="148" y="46"/>
                    <a:pt x="148" y="46"/>
                    <a:pt x="148" y="46"/>
                  </a:cubicBezTo>
                  <a:cubicBezTo>
                    <a:pt x="148" y="46"/>
                    <a:pt x="148" y="46"/>
                    <a:pt x="148" y="46"/>
                  </a:cubicBezTo>
                  <a:moveTo>
                    <a:pt x="148" y="46"/>
                  </a:moveTo>
                  <a:cubicBezTo>
                    <a:pt x="148" y="46"/>
                    <a:pt x="148" y="46"/>
                    <a:pt x="148" y="46"/>
                  </a:cubicBezTo>
                  <a:cubicBezTo>
                    <a:pt x="148" y="46"/>
                    <a:pt x="148" y="46"/>
                    <a:pt x="148" y="46"/>
                  </a:cubicBezTo>
                  <a:moveTo>
                    <a:pt x="154" y="33"/>
                  </a:moveTo>
                  <a:cubicBezTo>
                    <a:pt x="152" y="37"/>
                    <a:pt x="151" y="41"/>
                    <a:pt x="148" y="46"/>
                  </a:cubicBezTo>
                  <a:cubicBezTo>
                    <a:pt x="151" y="41"/>
                    <a:pt x="152" y="37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moveTo>
                    <a:pt x="163" y="0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163" y="0"/>
                    <a:pt x="163" y="0"/>
                  </a:cubicBezTo>
                </a:path>
              </a:pathLst>
            </a:custGeom>
            <a:solidFill>
              <a:srgbClr val="A6BE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44" name="Freeform 664"/>
            <p:cNvSpPr>
              <a:spLocks noEditPoints="1"/>
            </p:cNvSpPr>
            <p:nvPr/>
          </p:nvSpPr>
          <p:spPr bwMode="auto">
            <a:xfrm>
              <a:off x="3047" y="2004"/>
              <a:ext cx="326" cy="294"/>
            </a:xfrm>
            <a:custGeom>
              <a:avLst/>
              <a:gdLst>
                <a:gd name="T0" fmla="*/ 20146 w 138"/>
                <a:gd name="T1" fmla="*/ 2468 h 124"/>
                <a:gd name="T2" fmla="*/ 0 w 138"/>
                <a:gd name="T3" fmla="*/ 16848 h 124"/>
                <a:gd name="T4" fmla="*/ 0 w 138"/>
                <a:gd name="T5" fmla="*/ 16848 h 124"/>
                <a:gd name="T6" fmla="*/ 3454 w 138"/>
                <a:gd name="T7" fmla="*/ 22031 h 124"/>
                <a:gd name="T8" fmla="*/ 3454 w 138"/>
                <a:gd name="T9" fmla="*/ 22031 h 124"/>
                <a:gd name="T10" fmla="*/ 5072 w 138"/>
                <a:gd name="T11" fmla="*/ 21642 h 124"/>
                <a:gd name="T12" fmla="*/ 3678 w 138"/>
                <a:gd name="T13" fmla="*/ 19338 h 124"/>
                <a:gd name="T14" fmla="*/ 11982 w 138"/>
                <a:gd name="T15" fmla="*/ 16341 h 124"/>
                <a:gd name="T16" fmla="*/ 10966 w 138"/>
                <a:gd name="T17" fmla="*/ 19338 h 124"/>
                <a:gd name="T18" fmla="*/ 14420 w 138"/>
                <a:gd name="T19" fmla="*/ 17099 h 124"/>
                <a:gd name="T20" fmla="*/ 14420 w 138"/>
                <a:gd name="T21" fmla="*/ 17099 h 124"/>
                <a:gd name="T22" fmla="*/ 14583 w 138"/>
                <a:gd name="T23" fmla="*/ 17099 h 124"/>
                <a:gd name="T24" fmla="*/ 14583 w 138"/>
                <a:gd name="T25" fmla="*/ 16848 h 124"/>
                <a:gd name="T26" fmla="*/ 14583 w 138"/>
                <a:gd name="T27" fmla="*/ 16848 h 124"/>
                <a:gd name="T28" fmla="*/ 14583 w 138"/>
                <a:gd name="T29" fmla="*/ 16848 h 124"/>
                <a:gd name="T30" fmla="*/ 14583 w 138"/>
                <a:gd name="T31" fmla="*/ 16848 h 124"/>
                <a:gd name="T32" fmla="*/ 14795 w 138"/>
                <a:gd name="T33" fmla="*/ 16848 h 124"/>
                <a:gd name="T34" fmla="*/ 14795 w 138"/>
                <a:gd name="T35" fmla="*/ 16848 h 124"/>
                <a:gd name="T36" fmla="*/ 14795 w 138"/>
                <a:gd name="T37" fmla="*/ 16713 h 124"/>
                <a:gd name="T38" fmla="*/ 14795 w 138"/>
                <a:gd name="T39" fmla="*/ 16713 h 124"/>
                <a:gd name="T40" fmla="*/ 14795 w 138"/>
                <a:gd name="T41" fmla="*/ 16713 h 124"/>
                <a:gd name="T42" fmla="*/ 14795 w 138"/>
                <a:gd name="T43" fmla="*/ 16713 h 124"/>
                <a:gd name="T44" fmla="*/ 14951 w 138"/>
                <a:gd name="T45" fmla="*/ 16713 h 124"/>
                <a:gd name="T46" fmla="*/ 14951 w 138"/>
                <a:gd name="T47" fmla="*/ 16713 h 124"/>
                <a:gd name="T48" fmla="*/ 21396 w 138"/>
                <a:gd name="T49" fmla="*/ 8528 h 124"/>
                <a:gd name="T50" fmla="*/ 21396 w 138"/>
                <a:gd name="T51" fmla="*/ 8315 h 124"/>
                <a:gd name="T52" fmla="*/ 21396 w 138"/>
                <a:gd name="T53" fmla="*/ 8315 h 124"/>
                <a:gd name="T54" fmla="*/ 21396 w 138"/>
                <a:gd name="T55" fmla="*/ 8315 h 124"/>
                <a:gd name="T56" fmla="*/ 21396 w 138"/>
                <a:gd name="T57" fmla="*/ 8315 h 124"/>
                <a:gd name="T58" fmla="*/ 21396 w 138"/>
                <a:gd name="T59" fmla="*/ 8315 h 124"/>
                <a:gd name="T60" fmla="*/ 21396 w 138"/>
                <a:gd name="T61" fmla="*/ 8315 h 124"/>
                <a:gd name="T62" fmla="*/ 21396 w 138"/>
                <a:gd name="T63" fmla="*/ 8156 h 124"/>
                <a:gd name="T64" fmla="*/ 21396 w 138"/>
                <a:gd name="T65" fmla="*/ 8156 h 124"/>
                <a:gd name="T66" fmla="*/ 21396 w 138"/>
                <a:gd name="T67" fmla="*/ 8156 h 124"/>
                <a:gd name="T68" fmla="*/ 21396 w 138"/>
                <a:gd name="T69" fmla="*/ 8156 h 124"/>
                <a:gd name="T70" fmla="*/ 21396 w 138"/>
                <a:gd name="T71" fmla="*/ 8156 h 124"/>
                <a:gd name="T72" fmla="*/ 21396 w 138"/>
                <a:gd name="T73" fmla="*/ 8156 h 124"/>
                <a:gd name="T74" fmla="*/ 22451 w 138"/>
                <a:gd name="T75" fmla="*/ 5852 h 124"/>
                <a:gd name="T76" fmla="*/ 20146 w 138"/>
                <a:gd name="T77" fmla="*/ 2468 h 124"/>
                <a:gd name="T78" fmla="*/ 23980 w 138"/>
                <a:gd name="T79" fmla="*/ 0 h 124"/>
                <a:gd name="T80" fmla="*/ 23980 w 138"/>
                <a:gd name="T81" fmla="*/ 0 h 124"/>
                <a:gd name="T82" fmla="*/ 23980 w 138"/>
                <a:gd name="T83" fmla="*/ 0 h 124"/>
                <a:gd name="T84" fmla="*/ 23980 w 138"/>
                <a:gd name="T85" fmla="*/ 0 h 124"/>
                <a:gd name="T86" fmla="*/ 23980 w 138"/>
                <a:gd name="T87" fmla="*/ 0 h 1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8" h="124">
                  <a:moveTo>
                    <a:pt x="116" y="14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3" y="123"/>
                    <a:pt x="26" y="122"/>
                    <a:pt x="29" y="122"/>
                  </a:cubicBezTo>
                  <a:cubicBezTo>
                    <a:pt x="21" y="109"/>
                    <a:pt x="21" y="109"/>
                    <a:pt x="21" y="109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70" y="105"/>
                    <a:pt x="77" y="101"/>
                    <a:pt x="83" y="96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83" y="96"/>
                    <a:pt x="84" y="96"/>
                    <a:pt x="84" y="96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84" y="95"/>
                    <a:pt x="84" y="95"/>
                    <a:pt x="85" y="95"/>
                  </a:cubicBezTo>
                  <a:cubicBezTo>
                    <a:pt x="85" y="95"/>
                    <a:pt x="85" y="95"/>
                    <a:pt x="85" y="95"/>
                  </a:cubicBezTo>
                  <a:cubicBezTo>
                    <a:pt x="85" y="95"/>
                    <a:pt x="85" y="95"/>
                    <a:pt x="85" y="94"/>
                  </a:cubicBezTo>
                  <a:cubicBezTo>
                    <a:pt x="85" y="94"/>
                    <a:pt x="85" y="94"/>
                    <a:pt x="85" y="94"/>
                  </a:cubicBezTo>
                  <a:cubicBezTo>
                    <a:pt x="85" y="94"/>
                    <a:pt x="85" y="94"/>
                    <a:pt x="85" y="94"/>
                  </a:cubicBezTo>
                  <a:cubicBezTo>
                    <a:pt x="85" y="94"/>
                    <a:pt x="85" y="94"/>
                    <a:pt x="85" y="94"/>
                  </a:cubicBezTo>
                  <a:cubicBezTo>
                    <a:pt x="85" y="94"/>
                    <a:pt x="86" y="94"/>
                    <a:pt x="86" y="9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103" y="80"/>
                    <a:pt x="115" y="63"/>
                    <a:pt x="123" y="48"/>
                  </a:cubicBezTo>
                  <a:cubicBezTo>
                    <a:pt x="123" y="47"/>
                    <a:pt x="123" y="47"/>
                    <a:pt x="123" y="47"/>
                  </a:cubicBezTo>
                  <a:cubicBezTo>
                    <a:pt x="123" y="47"/>
                    <a:pt x="123" y="47"/>
                    <a:pt x="123" y="47"/>
                  </a:cubicBezTo>
                  <a:cubicBezTo>
                    <a:pt x="123" y="47"/>
                    <a:pt x="123" y="47"/>
                    <a:pt x="123" y="47"/>
                  </a:cubicBezTo>
                  <a:cubicBezTo>
                    <a:pt x="123" y="47"/>
                    <a:pt x="123" y="47"/>
                    <a:pt x="123" y="47"/>
                  </a:cubicBezTo>
                  <a:cubicBezTo>
                    <a:pt x="123" y="47"/>
                    <a:pt x="123" y="47"/>
                    <a:pt x="123" y="47"/>
                  </a:cubicBezTo>
                  <a:cubicBezTo>
                    <a:pt x="123" y="47"/>
                    <a:pt x="123" y="47"/>
                    <a:pt x="123" y="47"/>
                  </a:cubicBezTo>
                  <a:cubicBezTo>
                    <a:pt x="123" y="47"/>
                    <a:pt x="123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6" y="41"/>
                    <a:pt x="127" y="37"/>
                    <a:pt x="129" y="33"/>
                  </a:cubicBezTo>
                  <a:cubicBezTo>
                    <a:pt x="116" y="14"/>
                    <a:pt x="116" y="14"/>
                    <a:pt x="116" y="14"/>
                  </a:cubicBezTo>
                  <a:moveTo>
                    <a:pt x="138" y="0"/>
                  </a:move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</a:path>
              </a:pathLst>
            </a:custGeom>
            <a:solidFill>
              <a:srgbClr val="CC51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45" name="Freeform 665"/>
            <p:cNvSpPr>
              <a:spLocks/>
            </p:cNvSpPr>
            <p:nvPr/>
          </p:nvSpPr>
          <p:spPr bwMode="auto">
            <a:xfrm>
              <a:off x="3018" y="2229"/>
              <a:ext cx="76" cy="69"/>
            </a:xfrm>
            <a:custGeom>
              <a:avLst/>
              <a:gdLst>
                <a:gd name="T0" fmla="*/ 2199 w 32"/>
                <a:gd name="T1" fmla="*/ 0 h 29"/>
                <a:gd name="T2" fmla="*/ 0 w 32"/>
                <a:gd name="T3" fmla="*/ 1444 h 29"/>
                <a:gd name="T4" fmla="*/ 0 w 32"/>
                <a:gd name="T5" fmla="*/ 1444 h 29"/>
                <a:gd name="T6" fmla="*/ 164 w 32"/>
                <a:gd name="T7" fmla="*/ 1834 h 29"/>
                <a:gd name="T8" fmla="*/ 390 w 32"/>
                <a:gd name="T9" fmla="*/ 1834 h 29"/>
                <a:gd name="T10" fmla="*/ 1969 w 32"/>
                <a:gd name="T11" fmla="*/ 4364 h 29"/>
                <a:gd name="T12" fmla="*/ 5759 w 32"/>
                <a:gd name="T13" fmla="*/ 5254 h 29"/>
                <a:gd name="T14" fmla="*/ 5759 w 32"/>
                <a:gd name="T15" fmla="*/ 5254 h 29"/>
                <a:gd name="T16" fmla="*/ 2477 w 32"/>
                <a:gd name="T17" fmla="*/ 390 h 29"/>
                <a:gd name="T18" fmla="*/ 2358 w 32"/>
                <a:gd name="T19" fmla="*/ 390 h 29"/>
                <a:gd name="T20" fmla="*/ 2199 w 32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29">
                  <a:moveTo>
                    <a:pt x="12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7" y="29"/>
                    <a:pt x="31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004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46" name="Freeform 666"/>
            <p:cNvSpPr>
              <a:spLocks/>
            </p:cNvSpPr>
            <p:nvPr/>
          </p:nvSpPr>
          <p:spPr bwMode="auto">
            <a:xfrm>
              <a:off x="2997" y="2248"/>
              <a:ext cx="47" cy="50"/>
            </a:xfrm>
            <a:custGeom>
              <a:avLst/>
              <a:gdLst>
                <a:gd name="T0" fmla="*/ 21 w 47"/>
                <a:gd name="T1" fmla="*/ 0 h 50"/>
                <a:gd name="T2" fmla="*/ 0 w 47"/>
                <a:gd name="T3" fmla="*/ 15 h 50"/>
                <a:gd name="T4" fmla="*/ 9 w 47"/>
                <a:gd name="T5" fmla="*/ 26 h 50"/>
                <a:gd name="T6" fmla="*/ 26 w 47"/>
                <a:gd name="T7" fmla="*/ 50 h 50"/>
                <a:gd name="T8" fmla="*/ 47 w 47"/>
                <a:gd name="T9" fmla="*/ 36 h 50"/>
                <a:gd name="T10" fmla="*/ 21 w 47"/>
                <a:gd name="T11" fmla="*/ 0 h 50"/>
                <a:gd name="T12" fmla="*/ 21 w 47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50">
                  <a:moveTo>
                    <a:pt x="21" y="0"/>
                  </a:moveTo>
                  <a:lnTo>
                    <a:pt x="0" y="15"/>
                  </a:lnTo>
                  <a:lnTo>
                    <a:pt x="9" y="26"/>
                  </a:lnTo>
                  <a:lnTo>
                    <a:pt x="26" y="50"/>
                  </a:lnTo>
                  <a:lnTo>
                    <a:pt x="47" y="3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6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47" name="Freeform 667"/>
            <p:cNvSpPr>
              <a:spLocks/>
            </p:cNvSpPr>
            <p:nvPr/>
          </p:nvSpPr>
          <p:spPr bwMode="auto">
            <a:xfrm>
              <a:off x="2997" y="2248"/>
              <a:ext cx="47" cy="50"/>
            </a:xfrm>
            <a:custGeom>
              <a:avLst/>
              <a:gdLst>
                <a:gd name="T0" fmla="*/ 21 w 47"/>
                <a:gd name="T1" fmla="*/ 0 h 50"/>
                <a:gd name="T2" fmla="*/ 0 w 47"/>
                <a:gd name="T3" fmla="*/ 15 h 50"/>
                <a:gd name="T4" fmla="*/ 9 w 47"/>
                <a:gd name="T5" fmla="*/ 26 h 50"/>
                <a:gd name="T6" fmla="*/ 26 w 47"/>
                <a:gd name="T7" fmla="*/ 50 h 50"/>
                <a:gd name="T8" fmla="*/ 47 w 47"/>
                <a:gd name="T9" fmla="*/ 36 h 50"/>
                <a:gd name="T10" fmla="*/ 21 w 47"/>
                <a:gd name="T11" fmla="*/ 0 h 50"/>
                <a:gd name="T12" fmla="*/ 21 w 47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50">
                  <a:moveTo>
                    <a:pt x="21" y="0"/>
                  </a:moveTo>
                  <a:lnTo>
                    <a:pt x="0" y="15"/>
                  </a:lnTo>
                  <a:lnTo>
                    <a:pt x="9" y="26"/>
                  </a:lnTo>
                  <a:lnTo>
                    <a:pt x="26" y="50"/>
                  </a:lnTo>
                  <a:lnTo>
                    <a:pt x="47" y="36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48" name="Freeform 668"/>
            <p:cNvSpPr>
              <a:spLocks/>
            </p:cNvSpPr>
            <p:nvPr/>
          </p:nvSpPr>
          <p:spPr bwMode="auto">
            <a:xfrm>
              <a:off x="2987" y="2263"/>
              <a:ext cx="31" cy="35"/>
            </a:xfrm>
            <a:custGeom>
              <a:avLst/>
              <a:gdLst>
                <a:gd name="T0" fmla="*/ 10 w 31"/>
                <a:gd name="T1" fmla="*/ 0 h 35"/>
                <a:gd name="T2" fmla="*/ 0 w 31"/>
                <a:gd name="T3" fmla="*/ 4 h 35"/>
                <a:gd name="T4" fmla="*/ 3 w 31"/>
                <a:gd name="T5" fmla="*/ 7 h 35"/>
                <a:gd name="T6" fmla="*/ 22 w 31"/>
                <a:gd name="T7" fmla="*/ 35 h 35"/>
                <a:gd name="T8" fmla="*/ 31 w 31"/>
                <a:gd name="T9" fmla="*/ 28 h 35"/>
                <a:gd name="T10" fmla="*/ 19 w 31"/>
                <a:gd name="T11" fmla="*/ 11 h 35"/>
                <a:gd name="T12" fmla="*/ 10 w 31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35">
                  <a:moveTo>
                    <a:pt x="1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22" y="35"/>
                  </a:lnTo>
                  <a:lnTo>
                    <a:pt x="31" y="28"/>
                  </a:lnTo>
                  <a:lnTo>
                    <a:pt x="19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A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49" name="Freeform 669"/>
            <p:cNvSpPr>
              <a:spLocks/>
            </p:cNvSpPr>
            <p:nvPr/>
          </p:nvSpPr>
          <p:spPr bwMode="auto">
            <a:xfrm>
              <a:off x="2987" y="2263"/>
              <a:ext cx="31" cy="35"/>
            </a:xfrm>
            <a:custGeom>
              <a:avLst/>
              <a:gdLst>
                <a:gd name="T0" fmla="*/ 10 w 31"/>
                <a:gd name="T1" fmla="*/ 0 h 35"/>
                <a:gd name="T2" fmla="*/ 0 w 31"/>
                <a:gd name="T3" fmla="*/ 4 h 35"/>
                <a:gd name="T4" fmla="*/ 3 w 31"/>
                <a:gd name="T5" fmla="*/ 7 h 35"/>
                <a:gd name="T6" fmla="*/ 22 w 31"/>
                <a:gd name="T7" fmla="*/ 35 h 35"/>
                <a:gd name="T8" fmla="*/ 31 w 31"/>
                <a:gd name="T9" fmla="*/ 28 h 35"/>
                <a:gd name="T10" fmla="*/ 19 w 31"/>
                <a:gd name="T11" fmla="*/ 11 h 35"/>
                <a:gd name="T12" fmla="*/ 10 w 31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35">
                  <a:moveTo>
                    <a:pt x="1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22" y="35"/>
                  </a:lnTo>
                  <a:lnTo>
                    <a:pt x="31" y="28"/>
                  </a:lnTo>
                  <a:lnTo>
                    <a:pt x="19" y="11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50" name="Freeform 670"/>
            <p:cNvSpPr>
              <a:spLocks/>
            </p:cNvSpPr>
            <p:nvPr/>
          </p:nvSpPr>
          <p:spPr bwMode="auto">
            <a:xfrm>
              <a:off x="3096" y="2222"/>
              <a:ext cx="114" cy="140"/>
            </a:xfrm>
            <a:custGeom>
              <a:avLst/>
              <a:gdLst>
                <a:gd name="T0" fmla="*/ 114 w 114"/>
                <a:gd name="T1" fmla="*/ 0 h 140"/>
                <a:gd name="T2" fmla="*/ 0 w 114"/>
                <a:gd name="T3" fmla="*/ 41 h 140"/>
                <a:gd name="T4" fmla="*/ 19 w 114"/>
                <a:gd name="T5" fmla="*/ 71 h 140"/>
                <a:gd name="T6" fmla="*/ 64 w 114"/>
                <a:gd name="T7" fmla="*/ 140 h 140"/>
                <a:gd name="T8" fmla="*/ 100 w 114"/>
                <a:gd name="T9" fmla="*/ 41 h 140"/>
                <a:gd name="T10" fmla="*/ 100 w 114"/>
                <a:gd name="T11" fmla="*/ 41 h 140"/>
                <a:gd name="T12" fmla="*/ 100 w 114"/>
                <a:gd name="T13" fmla="*/ 41 h 140"/>
                <a:gd name="T14" fmla="*/ 114 w 114"/>
                <a:gd name="T15" fmla="*/ 0 h 1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4" h="140">
                  <a:moveTo>
                    <a:pt x="114" y="0"/>
                  </a:moveTo>
                  <a:lnTo>
                    <a:pt x="0" y="41"/>
                  </a:lnTo>
                  <a:lnTo>
                    <a:pt x="19" y="71"/>
                  </a:lnTo>
                  <a:lnTo>
                    <a:pt x="64" y="140"/>
                  </a:lnTo>
                  <a:lnTo>
                    <a:pt x="100" y="4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CB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51" name="Freeform 671"/>
            <p:cNvSpPr>
              <a:spLocks/>
            </p:cNvSpPr>
            <p:nvPr/>
          </p:nvSpPr>
          <p:spPr bwMode="auto">
            <a:xfrm>
              <a:off x="3096" y="2222"/>
              <a:ext cx="114" cy="140"/>
            </a:xfrm>
            <a:custGeom>
              <a:avLst/>
              <a:gdLst>
                <a:gd name="T0" fmla="*/ 114 w 114"/>
                <a:gd name="T1" fmla="*/ 0 h 140"/>
                <a:gd name="T2" fmla="*/ 0 w 114"/>
                <a:gd name="T3" fmla="*/ 41 h 140"/>
                <a:gd name="T4" fmla="*/ 19 w 114"/>
                <a:gd name="T5" fmla="*/ 71 h 140"/>
                <a:gd name="T6" fmla="*/ 64 w 114"/>
                <a:gd name="T7" fmla="*/ 140 h 140"/>
                <a:gd name="T8" fmla="*/ 100 w 114"/>
                <a:gd name="T9" fmla="*/ 41 h 140"/>
                <a:gd name="T10" fmla="*/ 100 w 114"/>
                <a:gd name="T11" fmla="*/ 41 h 140"/>
                <a:gd name="T12" fmla="*/ 100 w 114"/>
                <a:gd name="T13" fmla="*/ 41 h 140"/>
                <a:gd name="T14" fmla="*/ 114 w 114"/>
                <a:gd name="T15" fmla="*/ 0 h 1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4" h="140">
                  <a:moveTo>
                    <a:pt x="114" y="0"/>
                  </a:moveTo>
                  <a:lnTo>
                    <a:pt x="0" y="41"/>
                  </a:lnTo>
                  <a:lnTo>
                    <a:pt x="19" y="71"/>
                  </a:lnTo>
                  <a:lnTo>
                    <a:pt x="64" y="140"/>
                  </a:lnTo>
                  <a:lnTo>
                    <a:pt x="100" y="41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52" name="Freeform 672"/>
            <p:cNvSpPr>
              <a:spLocks/>
            </p:cNvSpPr>
            <p:nvPr/>
          </p:nvSpPr>
          <p:spPr bwMode="auto">
            <a:xfrm>
              <a:off x="3321" y="2004"/>
              <a:ext cx="52" cy="79"/>
            </a:xfrm>
            <a:custGeom>
              <a:avLst/>
              <a:gdLst>
                <a:gd name="T0" fmla="*/ 3683 w 22"/>
                <a:gd name="T1" fmla="*/ 0 h 33"/>
                <a:gd name="T2" fmla="*/ 0 w 22"/>
                <a:gd name="T3" fmla="*/ 2660 h 33"/>
                <a:gd name="T4" fmla="*/ 2286 w 22"/>
                <a:gd name="T5" fmla="*/ 6200 h 33"/>
                <a:gd name="T6" fmla="*/ 2286 w 22"/>
                <a:gd name="T7" fmla="*/ 6200 h 33"/>
                <a:gd name="T8" fmla="*/ 2286 w 22"/>
                <a:gd name="T9" fmla="*/ 6200 h 33"/>
                <a:gd name="T10" fmla="*/ 3843 w 22"/>
                <a:gd name="T11" fmla="*/ 395 h 33"/>
                <a:gd name="T12" fmla="*/ 3843 w 22"/>
                <a:gd name="T13" fmla="*/ 395 h 33"/>
                <a:gd name="T14" fmla="*/ 3843 w 22"/>
                <a:gd name="T15" fmla="*/ 0 h 33"/>
                <a:gd name="T16" fmla="*/ 3843 w 22"/>
                <a:gd name="T17" fmla="*/ 0 h 33"/>
                <a:gd name="T18" fmla="*/ 3843 w 22"/>
                <a:gd name="T19" fmla="*/ 0 h 33"/>
                <a:gd name="T20" fmla="*/ 3843 w 22"/>
                <a:gd name="T21" fmla="*/ 0 h 33"/>
                <a:gd name="T22" fmla="*/ 3843 w 22"/>
                <a:gd name="T23" fmla="*/ 0 h 33"/>
                <a:gd name="T24" fmla="*/ 3843 w 22"/>
                <a:gd name="T25" fmla="*/ 0 h 33"/>
                <a:gd name="T26" fmla="*/ 3843 w 22"/>
                <a:gd name="T27" fmla="*/ 0 h 33"/>
                <a:gd name="T28" fmla="*/ 3683 w 22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33">
                  <a:moveTo>
                    <a:pt x="21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9" y="18"/>
                    <a:pt x="21" y="6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CC23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53" name="Freeform 673"/>
            <p:cNvSpPr>
              <a:spLocks/>
            </p:cNvSpPr>
            <p:nvPr/>
          </p:nvSpPr>
          <p:spPr bwMode="auto">
            <a:xfrm>
              <a:off x="2907" y="2267"/>
              <a:ext cx="114" cy="57"/>
            </a:xfrm>
            <a:custGeom>
              <a:avLst/>
              <a:gdLst>
                <a:gd name="T0" fmla="*/ 80 w 114"/>
                <a:gd name="T1" fmla="*/ 0 h 57"/>
                <a:gd name="T2" fmla="*/ 80 w 114"/>
                <a:gd name="T3" fmla="*/ 0 h 57"/>
                <a:gd name="T4" fmla="*/ 104 w 114"/>
                <a:gd name="T5" fmla="*/ 36 h 57"/>
                <a:gd name="T6" fmla="*/ 64 w 114"/>
                <a:gd name="T7" fmla="*/ 38 h 57"/>
                <a:gd name="T8" fmla="*/ 24 w 114"/>
                <a:gd name="T9" fmla="*/ 41 h 57"/>
                <a:gd name="T10" fmla="*/ 2 w 114"/>
                <a:gd name="T11" fmla="*/ 55 h 57"/>
                <a:gd name="T12" fmla="*/ 0 w 114"/>
                <a:gd name="T13" fmla="*/ 57 h 57"/>
                <a:gd name="T14" fmla="*/ 57 w 114"/>
                <a:gd name="T15" fmla="*/ 55 h 57"/>
                <a:gd name="T16" fmla="*/ 114 w 114"/>
                <a:gd name="T17" fmla="*/ 50 h 57"/>
                <a:gd name="T18" fmla="*/ 104 w 114"/>
                <a:gd name="T19" fmla="*/ 36 h 57"/>
                <a:gd name="T20" fmla="*/ 102 w 114"/>
                <a:gd name="T21" fmla="*/ 31 h 57"/>
                <a:gd name="T22" fmla="*/ 102 w 114"/>
                <a:gd name="T23" fmla="*/ 31 h 57"/>
                <a:gd name="T24" fmla="*/ 83 w 114"/>
                <a:gd name="T25" fmla="*/ 3 h 57"/>
                <a:gd name="T26" fmla="*/ 80 w 114"/>
                <a:gd name="T27" fmla="*/ 0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4" h="57">
                  <a:moveTo>
                    <a:pt x="80" y="0"/>
                  </a:moveTo>
                  <a:lnTo>
                    <a:pt x="80" y="0"/>
                  </a:lnTo>
                  <a:lnTo>
                    <a:pt x="104" y="36"/>
                  </a:lnTo>
                  <a:lnTo>
                    <a:pt x="64" y="38"/>
                  </a:lnTo>
                  <a:lnTo>
                    <a:pt x="24" y="41"/>
                  </a:lnTo>
                  <a:lnTo>
                    <a:pt x="2" y="55"/>
                  </a:lnTo>
                  <a:lnTo>
                    <a:pt x="0" y="57"/>
                  </a:lnTo>
                  <a:lnTo>
                    <a:pt x="57" y="55"/>
                  </a:lnTo>
                  <a:lnTo>
                    <a:pt x="114" y="50"/>
                  </a:lnTo>
                  <a:lnTo>
                    <a:pt x="104" y="36"/>
                  </a:lnTo>
                  <a:lnTo>
                    <a:pt x="102" y="31"/>
                  </a:lnTo>
                  <a:lnTo>
                    <a:pt x="83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CC1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54" name="Freeform 674"/>
            <p:cNvSpPr>
              <a:spLocks/>
            </p:cNvSpPr>
            <p:nvPr/>
          </p:nvSpPr>
          <p:spPr bwMode="auto">
            <a:xfrm>
              <a:off x="2907" y="2267"/>
              <a:ext cx="114" cy="57"/>
            </a:xfrm>
            <a:custGeom>
              <a:avLst/>
              <a:gdLst>
                <a:gd name="T0" fmla="*/ 80 w 114"/>
                <a:gd name="T1" fmla="*/ 0 h 57"/>
                <a:gd name="T2" fmla="*/ 80 w 114"/>
                <a:gd name="T3" fmla="*/ 0 h 57"/>
                <a:gd name="T4" fmla="*/ 104 w 114"/>
                <a:gd name="T5" fmla="*/ 36 h 57"/>
                <a:gd name="T6" fmla="*/ 64 w 114"/>
                <a:gd name="T7" fmla="*/ 38 h 57"/>
                <a:gd name="T8" fmla="*/ 24 w 114"/>
                <a:gd name="T9" fmla="*/ 41 h 57"/>
                <a:gd name="T10" fmla="*/ 2 w 114"/>
                <a:gd name="T11" fmla="*/ 55 h 57"/>
                <a:gd name="T12" fmla="*/ 0 w 114"/>
                <a:gd name="T13" fmla="*/ 57 h 57"/>
                <a:gd name="T14" fmla="*/ 57 w 114"/>
                <a:gd name="T15" fmla="*/ 55 h 57"/>
                <a:gd name="T16" fmla="*/ 114 w 114"/>
                <a:gd name="T17" fmla="*/ 50 h 57"/>
                <a:gd name="T18" fmla="*/ 104 w 114"/>
                <a:gd name="T19" fmla="*/ 36 h 57"/>
                <a:gd name="T20" fmla="*/ 102 w 114"/>
                <a:gd name="T21" fmla="*/ 31 h 57"/>
                <a:gd name="T22" fmla="*/ 102 w 114"/>
                <a:gd name="T23" fmla="*/ 31 h 57"/>
                <a:gd name="T24" fmla="*/ 83 w 114"/>
                <a:gd name="T25" fmla="*/ 3 h 57"/>
                <a:gd name="T26" fmla="*/ 80 w 114"/>
                <a:gd name="T27" fmla="*/ 0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4" h="57">
                  <a:moveTo>
                    <a:pt x="80" y="0"/>
                  </a:moveTo>
                  <a:lnTo>
                    <a:pt x="80" y="0"/>
                  </a:lnTo>
                  <a:lnTo>
                    <a:pt x="104" y="36"/>
                  </a:lnTo>
                  <a:lnTo>
                    <a:pt x="64" y="38"/>
                  </a:lnTo>
                  <a:lnTo>
                    <a:pt x="24" y="41"/>
                  </a:lnTo>
                  <a:lnTo>
                    <a:pt x="2" y="55"/>
                  </a:lnTo>
                  <a:lnTo>
                    <a:pt x="0" y="57"/>
                  </a:lnTo>
                  <a:lnTo>
                    <a:pt x="57" y="55"/>
                  </a:lnTo>
                  <a:lnTo>
                    <a:pt x="114" y="50"/>
                  </a:lnTo>
                  <a:lnTo>
                    <a:pt x="104" y="36"/>
                  </a:lnTo>
                  <a:lnTo>
                    <a:pt x="102" y="31"/>
                  </a:lnTo>
                  <a:lnTo>
                    <a:pt x="83" y="3"/>
                  </a:lnTo>
                  <a:lnTo>
                    <a:pt x="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55" name="Freeform 675"/>
            <p:cNvSpPr>
              <a:spLocks/>
            </p:cNvSpPr>
            <p:nvPr/>
          </p:nvSpPr>
          <p:spPr bwMode="auto">
            <a:xfrm>
              <a:off x="2931" y="2267"/>
              <a:ext cx="80" cy="41"/>
            </a:xfrm>
            <a:custGeom>
              <a:avLst/>
              <a:gdLst>
                <a:gd name="T0" fmla="*/ 56 w 80"/>
                <a:gd name="T1" fmla="*/ 0 h 41"/>
                <a:gd name="T2" fmla="*/ 56 w 80"/>
                <a:gd name="T3" fmla="*/ 0 h 41"/>
                <a:gd name="T4" fmla="*/ 73 w 80"/>
                <a:gd name="T5" fmla="*/ 24 h 41"/>
                <a:gd name="T6" fmla="*/ 52 w 80"/>
                <a:gd name="T7" fmla="*/ 22 h 41"/>
                <a:gd name="T8" fmla="*/ 30 w 80"/>
                <a:gd name="T9" fmla="*/ 19 h 41"/>
                <a:gd name="T10" fmla="*/ 0 w 80"/>
                <a:gd name="T11" fmla="*/ 41 h 41"/>
                <a:gd name="T12" fmla="*/ 40 w 80"/>
                <a:gd name="T13" fmla="*/ 38 h 41"/>
                <a:gd name="T14" fmla="*/ 80 w 80"/>
                <a:gd name="T15" fmla="*/ 36 h 41"/>
                <a:gd name="T16" fmla="*/ 56 w 80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" h="41">
                  <a:moveTo>
                    <a:pt x="56" y="0"/>
                  </a:moveTo>
                  <a:lnTo>
                    <a:pt x="56" y="0"/>
                  </a:lnTo>
                  <a:lnTo>
                    <a:pt x="73" y="24"/>
                  </a:lnTo>
                  <a:lnTo>
                    <a:pt x="52" y="22"/>
                  </a:lnTo>
                  <a:lnTo>
                    <a:pt x="30" y="19"/>
                  </a:lnTo>
                  <a:lnTo>
                    <a:pt x="0" y="41"/>
                  </a:lnTo>
                  <a:lnTo>
                    <a:pt x="40" y="38"/>
                  </a:lnTo>
                  <a:lnTo>
                    <a:pt x="80" y="3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C23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56" name="Freeform 676"/>
            <p:cNvSpPr>
              <a:spLocks/>
            </p:cNvSpPr>
            <p:nvPr/>
          </p:nvSpPr>
          <p:spPr bwMode="auto">
            <a:xfrm>
              <a:off x="2931" y="2267"/>
              <a:ext cx="80" cy="41"/>
            </a:xfrm>
            <a:custGeom>
              <a:avLst/>
              <a:gdLst>
                <a:gd name="T0" fmla="*/ 56 w 80"/>
                <a:gd name="T1" fmla="*/ 0 h 41"/>
                <a:gd name="T2" fmla="*/ 56 w 80"/>
                <a:gd name="T3" fmla="*/ 0 h 41"/>
                <a:gd name="T4" fmla="*/ 73 w 80"/>
                <a:gd name="T5" fmla="*/ 24 h 41"/>
                <a:gd name="T6" fmla="*/ 52 w 80"/>
                <a:gd name="T7" fmla="*/ 22 h 41"/>
                <a:gd name="T8" fmla="*/ 30 w 80"/>
                <a:gd name="T9" fmla="*/ 19 h 41"/>
                <a:gd name="T10" fmla="*/ 0 w 80"/>
                <a:gd name="T11" fmla="*/ 41 h 41"/>
                <a:gd name="T12" fmla="*/ 40 w 80"/>
                <a:gd name="T13" fmla="*/ 38 h 41"/>
                <a:gd name="T14" fmla="*/ 80 w 80"/>
                <a:gd name="T15" fmla="*/ 36 h 41"/>
                <a:gd name="T16" fmla="*/ 56 w 80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" h="41">
                  <a:moveTo>
                    <a:pt x="56" y="0"/>
                  </a:moveTo>
                  <a:lnTo>
                    <a:pt x="56" y="0"/>
                  </a:lnTo>
                  <a:lnTo>
                    <a:pt x="73" y="24"/>
                  </a:lnTo>
                  <a:lnTo>
                    <a:pt x="52" y="22"/>
                  </a:lnTo>
                  <a:lnTo>
                    <a:pt x="30" y="19"/>
                  </a:lnTo>
                  <a:lnTo>
                    <a:pt x="0" y="41"/>
                  </a:lnTo>
                  <a:lnTo>
                    <a:pt x="40" y="38"/>
                  </a:lnTo>
                  <a:lnTo>
                    <a:pt x="80" y="36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57" name="Freeform 677"/>
            <p:cNvSpPr>
              <a:spLocks/>
            </p:cNvSpPr>
            <p:nvPr/>
          </p:nvSpPr>
          <p:spPr bwMode="auto">
            <a:xfrm>
              <a:off x="2961" y="2267"/>
              <a:ext cx="43" cy="24"/>
            </a:xfrm>
            <a:custGeom>
              <a:avLst/>
              <a:gdLst>
                <a:gd name="T0" fmla="*/ 26 w 43"/>
                <a:gd name="T1" fmla="*/ 0 h 24"/>
                <a:gd name="T2" fmla="*/ 0 w 43"/>
                <a:gd name="T3" fmla="*/ 19 h 24"/>
                <a:gd name="T4" fmla="*/ 22 w 43"/>
                <a:gd name="T5" fmla="*/ 22 h 24"/>
                <a:gd name="T6" fmla="*/ 43 w 43"/>
                <a:gd name="T7" fmla="*/ 24 h 24"/>
                <a:gd name="T8" fmla="*/ 26 w 4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24">
                  <a:moveTo>
                    <a:pt x="26" y="0"/>
                  </a:moveTo>
                  <a:lnTo>
                    <a:pt x="0" y="19"/>
                  </a:lnTo>
                  <a:lnTo>
                    <a:pt x="22" y="22"/>
                  </a:lnTo>
                  <a:lnTo>
                    <a:pt x="43" y="2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CA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58" name="Freeform 678"/>
            <p:cNvSpPr>
              <a:spLocks/>
            </p:cNvSpPr>
            <p:nvPr/>
          </p:nvSpPr>
          <p:spPr bwMode="auto">
            <a:xfrm>
              <a:off x="2961" y="2267"/>
              <a:ext cx="43" cy="24"/>
            </a:xfrm>
            <a:custGeom>
              <a:avLst/>
              <a:gdLst>
                <a:gd name="T0" fmla="*/ 26 w 43"/>
                <a:gd name="T1" fmla="*/ 0 h 24"/>
                <a:gd name="T2" fmla="*/ 0 w 43"/>
                <a:gd name="T3" fmla="*/ 19 h 24"/>
                <a:gd name="T4" fmla="*/ 22 w 43"/>
                <a:gd name="T5" fmla="*/ 22 h 24"/>
                <a:gd name="T6" fmla="*/ 43 w 43"/>
                <a:gd name="T7" fmla="*/ 24 h 24"/>
                <a:gd name="T8" fmla="*/ 26 w 4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24">
                  <a:moveTo>
                    <a:pt x="26" y="0"/>
                  </a:moveTo>
                  <a:lnTo>
                    <a:pt x="0" y="19"/>
                  </a:lnTo>
                  <a:lnTo>
                    <a:pt x="22" y="22"/>
                  </a:lnTo>
                  <a:lnTo>
                    <a:pt x="43" y="24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59" name="Freeform 679"/>
            <p:cNvSpPr>
              <a:spLocks/>
            </p:cNvSpPr>
            <p:nvPr/>
          </p:nvSpPr>
          <p:spPr bwMode="auto">
            <a:xfrm>
              <a:off x="2980" y="2338"/>
              <a:ext cx="218" cy="88"/>
            </a:xfrm>
            <a:custGeom>
              <a:avLst/>
              <a:gdLst>
                <a:gd name="T0" fmla="*/ 13969 w 92"/>
                <a:gd name="T1" fmla="*/ 3972 h 37"/>
                <a:gd name="T2" fmla="*/ 13464 w 92"/>
                <a:gd name="T3" fmla="*/ 3972 h 37"/>
                <a:gd name="T4" fmla="*/ 9180 w 92"/>
                <a:gd name="T5" fmla="*/ 0 h 37"/>
                <a:gd name="T6" fmla="*/ 5457 w 92"/>
                <a:gd name="T7" fmla="*/ 2371 h 37"/>
                <a:gd name="T8" fmla="*/ 3874 w 92"/>
                <a:gd name="T9" fmla="*/ 1979 h 37"/>
                <a:gd name="T10" fmla="*/ 0 w 92"/>
                <a:gd name="T11" fmla="*/ 5787 h 37"/>
                <a:gd name="T12" fmla="*/ 0 w 92"/>
                <a:gd name="T13" fmla="*/ 6686 h 37"/>
                <a:gd name="T14" fmla="*/ 4789 w 92"/>
                <a:gd name="T15" fmla="*/ 6686 h 37"/>
                <a:gd name="T16" fmla="*/ 7625 w 92"/>
                <a:gd name="T17" fmla="*/ 6686 h 37"/>
                <a:gd name="T18" fmla="*/ 11881 w 92"/>
                <a:gd name="T19" fmla="*/ 6686 h 37"/>
                <a:gd name="T20" fmla="*/ 13464 w 92"/>
                <a:gd name="T21" fmla="*/ 6686 h 37"/>
                <a:gd name="T22" fmla="*/ 16137 w 92"/>
                <a:gd name="T23" fmla="*/ 6686 h 37"/>
                <a:gd name="T24" fmla="*/ 16300 w 92"/>
                <a:gd name="T25" fmla="*/ 6177 h 37"/>
                <a:gd name="T26" fmla="*/ 13969 w 92"/>
                <a:gd name="T27" fmla="*/ 3972 h 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" h="37">
                  <a:moveTo>
                    <a:pt x="79" y="22"/>
                  </a:moveTo>
                  <a:cubicBezTo>
                    <a:pt x="78" y="22"/>
                    <a:pt x="77" y="22"/>
                    <a:pt x="76" y="22"/>
                  </a:cubicBezTo>
                  <a:cubicBezTo>
                    <a:pt x="73" y="9"/>
                    <a:pt x="63" y="0"/>
                    <a:pt x="52" y="0"/>
                  </a:cubicBezTo>
                  <a:cubicBezTo>
                    <a:pt x="43" y="0"/>
                    <a:pt x="36" y="5"/>
                    <a:pt x="31" y="13"/>
                  </a:cubicBezTo>
                  <a:cubicBezTo>
                    <a:pt x="28" y="12"/>
                    <a:pt x="25" y="11"/>
                    <a:pt x="22" y="11"/>
                  </a:cubicBezTo>
                  <a:cubicBezTo>
                    <a:pt x="10" y="11"/>
                    <a:pt x="0" y="20"/>
                    <a:pt x="0" y="32"/>
                  </a:cubicBezTo>
                  <a:cubicBezTo>
                    <a:pt x="0" y="34"/>
                    <a:pt x="0" y="36"/>
                    <a:pt x="0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2" y="36"/>
                    <a:pt x="92" y="35"/>
                    <a:pt x="92" y="34"/>
                  </a:cubicBezTo>
                  <a:cubicBezTo>
                    <a:pt x="92" y="27"/>
                    <a:pt x="86" y="22"/>
                    <a:pt x="79" y="22"/>
                  </a:cubicBezTo>
                </a:path>
              </a:pathLst>
            </a:custGeom>
            <a:solidFill>
              <a:srgbClr val="4C4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60" name="Freeform 680"/>
            <p:cNvSpPr>
              <a:spLocks/>
            </p:cNvSpPr>
            <p:nvPr/>
          </p:nvSpPr>
          <p:spPr bwMode="auto">
            <a:xfrm>
              <a:off x="2966" y="2338"/>
              <a:ext cx="218" cy="88"/>
            </a:xfrm>
            <a:custGeom>
              <a:avLst/>
              <a:gdLst>
                <a:gd name="T0" fmla="*/ 13969 w 92"/>
                <a:gd name="T1" fmla="*/ 3972 h 37"/>
                <a:gd name="T2" fmla="*/ 13464 w 92"/>
                <a:gd name="T3" fmla="*/ 3972 h 37"/>
                <a:gd name="T4" fmla="*/ 9180 w 92"/>
                <a:gd name="T5" fmla="*/ 0 h 37"/>
                <a:gd name="T6" fmla="*/ 5457 w 92"/>
                <a:gd name="T7" fmla="*/ 2371 h 37"/>
                <a:gd name="T8" fmla="*/ 3874 w 92"/>
                <a:gd name="T9" fmla="*/ 1979 h 37"/>
                <a:gd name="T10" fmla="*/ 0 w 92"/>
                <a:gd name="T11" fmla="*/ 5787 h 37"/>
                <a:gd name="T12" fmla="*/ 0 w 92"/>
                <a:gd name="T13" fmla="*/ 6686 h 37"/>
                <a:gd name="T14" fmla="*/ 4789 w 92"/>
                <a:gd name="T15" fmla="*/ 6686 h 37"/>
                <a:gd name="T16" fmla="*/ 7625 w 92"/>
                <a:gd name="T17" fmla="*/ 6686 h 37"/>
                <a:gd name="T18" fmla="*/ 11881 w 92"/>
                <a:gd name="T19" fmla="*/ 6686 h 37"/>
                <a:gd name="T20" fmla="*/ 13464 w 92"/>
                <a:gd name="T21" fmla="*/ 6686 h 37"/>
                <a:gd name="T22" fmla="*/ 16137 w 92"/>
                <a:gd name="T23" fmla="*/ 6686 h 37"/>
                <a:gd name="T24" fmla="*/ 16300 w 92"/>
                <a:gd name="T25" fmla="*/ 6177 h 37"/>
                <a:gd name="T26" fmla="*/ 13969 w 92"/>
                <a:gd name="T27" fmla="*/ 3972 h 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" h="37">
                  <a:moveTo>
                    <a:pt x="79" y="22"/>
                  </a:moveTo>
                  <a:cubicBezTo>
                    <a:pt x="78" y="22"/>
                    <a:pt x="77" y="22"/>
                    <a:pt x="76" y="22"/>
                  </a:cubicBezTo>
                  <a:cubicBezTo>
                    <a:pt x="73" y="9"/>
                    <a:pt x="63" y="0"/>
                    <a:pt x="52" y="0"/>
                  </a:cubicBezTo>
                  <a:cubicBezTo>
                    <a:pt x="43" y="0"/>
                    <a:pt x="36" y="5"/>
                    <a:pt x="31" y="13"/>
                  </a:cubicBezTo>
                  <a:cubicBezTo>
                    <a:pt x="28" y="12"/>
                    <a:pt x="25" y="11"/>
                    <a:pt x="22" y="11"/>
                  </a:cubicBezTo>
                  <a:cubicBezTo>
                    <a:pt x="10" y="11"/>
                    <a:pt x="0" y="20"/>
                    <a:pt x="0" y="32"/>
                  </a:cubicBezTo>
                  <a:cubicBezTo>
                    <a:pt x="0" y="34"/>
                    <a:pt x="0" y="36"/>
                    <a:pt x="0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2" y="36"/>
                    <a:pt x="92" y="35"/>
                    <a:pt x="92" y="34"/>
                  </a:cubicBezTo>
                  <a:cubicBezTo>
                    <a:pt x="92" y="27"/>
                    <a:pt x="86" y="22"/>
                    <a:pt x="79" y="22"/>
                  </a:cubicBezTo>
                </a:path>
              </a:pathLst>
            </a:custGeom>
            <a:solidFill>
              <a:srgbClr val="6CD2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61" name="Freeform 681"/>
            <p:cNvSpPr>
              <a:spLocks/>
            </p:cNvSpPr>
            <p:nvPr/>
          </p:nvSpPr>
          <p:spPr bwMode="auto">
            <a:xfrm>
              <a:off x="3087" y="2338"/>
              <a:ext cx="97" cy="88"/>
            </a:xfrm>
            <a:custGeom>
              <a:avLst/>
              <a:gdLst>
                <a:gd name="T0" fmla="*/ 156 w 41"/>
                <a:gd name="T1" fmla="*/ 0 h 37"/>
                <a:gd name="T2" fmla="*/ 156 w 41"/>
                <a:gd name="T3" fmla="*/ 0 h 37"/>
                <a:gd name="T4" fmla="*/ 0 w 41"/>
                <a:gd name="T5" fmla="*/ 0 h 37"/>
                <a:gd name="T6" fmla="*/ 0 w 41"/>
                <a:gd name="T7" fmla="*/ 6686 h 37"/>
                <a:gd name="T8" fmla="*/ 2820 w 41"/>
                <a:gd name="T9" fmla="*/ 6686 h 37"/>
                <a:gd name="T10" fmla="*/ 4382 w 41"/>
                <a:gd name="T11" fmla="*/ 6686 h 37"/>
                <a:gd name="T12" fmla="*/ 7048 w 41"/>
                <a:gd name="T13" fmla="*/ 6686 h 37"/>
                <a:gd name="T14" fmla="*/ 7176 w 41"/>
                <a:gd name="T15" fmla="*/ 6177 h 37"/>
                <a:gd name="T16" fmla="*/ 4885 w 41"/>
                <a:gd name="T17" fmla="*/ 3972 h 37"/>
                <a:gd name="T18" fmla="*/ 4382 w 41"/>
                <a:gd name="T19" fmla="*/ 3972 h 37"/>
                <a:gd name="T20" fmla="*/ 660 w 41"/>
                <a:gd name="T21" fmla="*/ 0 h 37"/>
                <a:gd name="T22" fmla="*/ 156 w 41"/>
                <a:gd name="T23" fmla="*/ 0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" h="37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1" y="27"/>
                    <a:pt x="35" y="22"/>
                    <a:pt x="28" y="22"/>
                  </a:cubicBezTo>
                  <a:cubicBezTo>
                    <a:pt x="27" y="22"/>
                    <a:pt x="26" y="22"/>
                    <a:pt x="25" y="22"/>
                  </a:cubicBezTo>
                  <a:cubicBezTo>
                    <a:pt x="22" y="11"/>
                    <a:pt x="14" y="2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56A8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62" name="Freeform 682"/>
            <p:cNvSpPr>
              <a:spLocks/>
            </p:cNvSpPr>
            <p:nvPr/>
          </p:nvSpPr>
          <p:spPr bwMode="auto">
            <a:xfrm>
              <a:off x="2964" y="1839"/>
              <a:ext cx="329" cy="132"/>
            </a:xfrm>
            <a:custGeom>
              <a:avLst/>
              <a:gdLst>
                <a:gd name="T0" fmla="*/ 21099 w 139"/>
                <a:gd name="T1" fmla="*/ 5462 h 56"/>
                <a:gd name="T2" fmla="*/ 20206 w 139"/>
                <a:gd name="T3" fmla="*/ 5683 h 56"/>
                <a:gd name="T4" fmla="*/ 13910 w 139"/>
                <a:gd name="T5" fmla="*/ 0 h 56"/>
                <a:gd name="T6" fmla="*/ 8471 w 139"/>
                <a:gd name="T7" fmla="*/ 3272 h 56"/>
                <a:gd name="T8" fmla="*/ 5808 w 139"/>
                <a:gd name="T9" fmla="*/ 2779 h 56"/>
                <a:gd name="T10" fmla="*/ 0 w 139"/>
                <a:gd name="T11" fmla="*/ 8212 h 56"/>
                <a:gd name="T12" fmla="*/ 156 w 139"/>
                <a:gd name="T13" fmla="*/ 9601 h 56"/>
                <a:gd name="T14" fmla="*/ 7345 w 139"/>
                <a:gd name="T15" fmla="*/ 9601 h 56"/>
                <a:gd name="T16" fmla="*/ 11456 w 139"/>
                <a:gd name="T17" fmla="*/ 9601 h 56"/>
                <a:gd name="T18" fmla="*/ 17771 w 139"/>
                <a:gd name="T19" fmla="*/ 9601 h 56"/>
                <a:gd name="T20" fmla="*/ 20431 w 139"/>
                <a:gd name="T21" fmla="*/ 9601 h 56"/>
                <a:gd name="T22" fmla="*/ 24292 w 139"/>
                <a:gd name="T23" fmla="*/ 9601 h 56"/>
                <a:gd name="T24" fmla="*/ 24455 w 139"/>
                <a:gd name="T25" fmla="*/ 8733 h 56"/>
                <a:gd name="T26" fmla="*/ 21099 w 139"/>
                <a:gd name="T27" fmla="*/ 5462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9" h="56">
                  <a:moveTo>
                    <a:pt x="120" y="32"/>
                  </a:moveTo>
                  <a:cubicBezTo>
                    <a:pt x="118" y="32"/>
                    <a:pt x="117" y="33"/>
                    <a:pt x="115" y="33"/>
                  </a:cubicBezTo>
                  <a:cubicBezTo>
                    <a:pt x="111" y="14"/>
                    <a:pt x="96" y="0"/>
                    <a:pt x="79" y="0"/>
                  </a:cubicBezTo>
                  <a:cubicBezTo>
                    <a:pt x="66" y="0"/>
                    <a:pt x="55" y="7"/>
                    <a:pt x="48" y="19"/>
                  </a:cubicBezTo>
                  <a:cubicBezTo>
                    <a:pt x="43" y="17"/>
                    <a:pt x="38" y="16"/>
                    <a:pt x="33" y="16"/>
                  </a:cubicBezTo>
                  <a:cubicBezTo>
                    <a:pt x="15" y="16"/>
                    <a:pt x="0" y="30"/>
                    <a:pt x="0" y="48"/>
                  </a:cubicBezTo>
                  <a:cubicBezTo>
                    <a:pt x="0" y="51"/>
                    <a:pt x="1" y="53"/>
                    <a:pt x="1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16" y="56"/>
                    <a:pt x="116" y="56"/>
                    <a:pt x="116" y="56"/>
                  </a:cubicBezTo>
                  <a:cubicBezTo>
                    <a:pt x="138" y="56"/>
                    <a:pt x="138" y="56"/>
                    <a:pt x="138" y="56"/>
                  </a:cubicBezTo>
                  <a:cubicBezTo>
                    <a:pt x="139" y="54"/>
                    <a:pt x="139" y="53"/>
                    <a:pt x="139" y="51"/>
                  </a:cubicBezTo>
                  <a:cubicBezTo>
                    <a:pt x="139" y="41"/>
                    <a:pt x="130" y="32"/>
                    <a:pt x="120" y="32"/>
                  </a:cubicBezTo>
                </a:path>
              </a:pathLst>
            </a:custGeom>
            <a:solidFill>
              <a:srgbClr val="4C4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63" name="Freeform 683"/>
            <p:cNvSpPr>
              <a:spLocks/>
            </p:cNvSpPr>
            <p:nvPr/>
          </p:nvSpPr>
          <p:spPr bwMode="auto">
            <a:xfrm>
              <a:off x="2942" y="1839"/>
              <a:ext cx="330" cy="132"/>
            </a:xfrm>
            <a:custGeom>
              <a:avLst/>
              <a:gdLst>
                <a:gd name="T0" fmla="*/ 21502 w 139"/>
                <a:gd name="T1" fmla="*/ 5462 h 56"/>
                <a:gd name="T2" fmla="*/ 20579 w 139"/>
                <a:gd name="T3" fmla="*/ 5683 h 56"/>
                <a:gd name="T4" fmla="*/ 14169 w 139"/>
                <a:gd name="T5" fmla="*/ 0 h 56"/>
                <a:gd name="T6" fmla="*/ 8606 w 139"/>
                <a:gd name="T7" fmla="*/ 3272 h 56"/>
                <a:gd name="T8" fmla="*/ 5874 w 139"/>
                <a:gd name="T9" fmla="*/ 2779 h 56"/>
                <a:gd name="T10" fmla="*/ 0 w 139"/>
                <a:gd name="T11" fmla="*/ 8212 h 56"/>
                <a:gd name="T12" fmla="*/ 157 w 139"/>
                <a:gd name="T13" fmla="*/ 9601 h 56"/>
                <a:gd name="T14" fmla="*/ 7535 w 139"/>
                <a:gd name="T15" fmla="*/ 9601 h 56"/>
                <a:gd name="T16" fmla="*/ 11628 w 139"/>
                <a:gd name="T17" fmla="*/ 9601 h 56"/>
                <a:gd name="T18" fmla="*/ 18105 w 139"/>
                <a:gd name="T19" fmla="*/ 9601 h 56"/>
                <a:gd name="T20" fmla="*/ 20743 w 139"/>
                <a:gd name="T21" fmla="*/ 9601 h 56"/>
                <a:gd name="T22" fmla="*/ 24743 w 139"/>
                <a:gd name="T23" fmla="*/ 9601 h 56"/>
                <a:gd name="T24" fmla="*/ 24873 w 139"/>
                <a:gd name="T25" fmla="*/ 8733 h 56"/>
                <a:gd name="T26" fmla="*/ 21502 w 139"/>
                <a:gd name="T27" fmla="*/ 5462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9" h="56">
                  <a:moveTo>
                    <a:pt x="120" y="32"/>
                  </a:moveTo>
                  <a:cubicBezTo>
                    <a:pt x="118" y="32"/>
                    <a:pt x="117" y="33"/>
                    <a:pt x="115" y="33"/>
                  </a:cubicBezTo>
                  <a:cubicBezTo>
                    <a:pt x="111" y="14"/>
                    <a:pt x="96" y="0"/>
                    <a:pt x="79" y="0"/>
                  </a:cubicBezTo>
                  <a:cubicBezTo>
                    <a:pt x="66" y="0"/>
                    <a:pt x="54" y="7"/>
                    <a:pt x="48" y="19"/>
                  </a:cubicBezTo>
                  <a:cubicBezTo>
                    <a:pt x="43" y="17"/>
                    <a:pt x="38" y="16"/>
                    <a:pt x="33" y="16"/>
                  </a:cubicBezTo>
                  <a:cubicBezTo>
                    <a:pt x="15" y="16"/>
                    <a:pt x="0" y="30"/>
                    <a:pt x="0" y="48"/>
                  </a:cubicBezTo>
                  <a:cubicBezTo>
                    <a:pt x="0" y="51"/>
                    <a:pt x="1" y="53"/>
                    <a:pt x="1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16" y="56"/>
                    <a:pt x="116" y="56"/>
                    <a:pt x="116" y="56"/>
                  </a:cubicBezTo>
                  <a:cubicBezTo>
                    <a:pt x="138" y="56"/>
                    <a:pt x="138" y="56"/>
                    <a:pt x="138" y="56"/>
                  </a:cubicBezTo>
                  <a:cubicBezTo>
                    <a:pt x="139" y="54"/>
                    <a:pt x="139" y="53"/>
                    <a:pt x="139" y="51"/>
                  </a:cubicBezTo>
                  <a:cubicBezTo>
                    <a:pt x="139" y="41"/>
                    <a:pt x="130" y="32"/>
                    <a:pt x="120" y="32"/>
                  </a:cubicBezTo>
                </a:path>
              </a:pathLst>
            </a:custGeom>
            <a:solidFill>
              <a:srgbClr val="6CD2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64" name="Freeform 684"/>
            <p:cNvSpPr>
              <a:spLocks/>
            </p:cNvSpPr>
            <p:nvPr/>
          </p:nvSpPr>
          <p:spPr bwMode="auto">
            <a:xfrm>
              <a:off x="3125" y="1839"/>
              <a:ext cx="147" cy="132"/>
            </a:xfrm>
            <a:custGeom>
              <a:avLst/>
              <a:gdLst>
                <a:gd name="T0" fmla="*/ 370 w 62"/>
                <a:gd name="T1" fmla="*/ 0 h 56"/>
                <a:gd name="T2" fmla="*/ 370 w 62"/>
                <a:gd name="T3" fmla="*/ 0 h 56"/>
                <a:gd name="T4" fmla="*/ 0 w 62"/>
                <a:gd name="T5" fmla="*/ 0 h 56"/>
                <a:gd name="T6" fmla="*/ 0 w 62"/>
                <a:gd name="T7" fmla="*/ 9601 h 56"/>
                <a:gd name="T8" fmla="*/ 4268 w 62"/>
                <a:gd name="T9" fmla="*/ 9601 h 56"/>
                <a:gd name="T10" fmla="*/ 6892 w 62"/>
                <a:gd name="T11" fmla="*/ 9601 h 56"/>
                <a:gd name="T12" fmla="*/ 10878 w 62"/>
                <a:gd name="T13" fmla="*/ 9601 h 56"/>
                <a:gd name="T14" fmla="*/ 11023 w 62"/>
                <a:gd name="T15" fmla="*/ 8733 h 56"/>
                <a:gd name="T16" fmla="*/ 7651 w 62"/>
                <a:gd name="T17" fmla="*/ 5462 h 56"/>
                <a:gd name="T18" fmla="*/ 6729 w 62"/>
                <a:gd name="T19" fmla="*/ 5683 h 56"/>
                <a:gd name="T20" fmla="*/ 1041 w 62"/>
                <a:gd name="T21" fmla="*/ 0 h 56"/>
                <a:gd name="T22" fmla="*/ 370 w 62"/>
                <a:gd name="T23" fmla="*/ 0 h 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2" h="56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2" y="54"/>
                    <a:pt x="62" y="53"/>
                    <a:pt x="62" y="51"/>
                  </a:cubicBezTo>
                  <a:cubicBezTo>
                    <a:pt x="62" y="41"/>
                    <a:pt x="53" y="32"/>
                    <a:pt x="43" y="32"/>
                  </a:cubicBezTo>
                  <a:cubicBezTo>
                    <a:pt x="41" y="32"/>
                    <a:pt x="40" y="33"/>
                    <a:pt x="38" y="33"/>
                  </a:cubicBezTo>
                  <a:cubicBezTo>
                    <a:pt x="34" y="15"/>
                    <a:pt x="22" y="2"/>
                    <a:pt x="6" y="0"/>
                  </a:cubicBezTo>
                  <a:cubicBezTo>
                    <a:pt x="5" y="0"/>
                    <a:pt x="3" y="0"/>
                    <a:pt x="2" y="0"/>
                  </a:cubicBezTo>
                </a:path>
              </a:pathLst>
            </a:custGeom>
            <a:solidFill>
              <a:srgbClr val="56A8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65" name="Freeform 685"/>
            <p:cNvSpPr>
              <a:spLocks/>
            </p:cNvSpPr>
            <p:nvPr/>
          </p:nvSpPr>
          <p:spPr bwMode="auto">
            <a:xfrm>
              <a:off x="3312" y="2173"/>
              <a:ext cx="282" cy="113"/>
            </a:xfrm>
            <a:custGeom>
              <a:avLst/>
              <a:gdLst>
                <a:gd name="T0" fmla="*/ 18072 w 119"/>
                <a:gd name="T1" fmla="*/ 4760 h 48"/>
                <a:gd name="T2" fmla="*/ 17342 w 119"/>
                <a:gd name="T3" fmla="*/ 4923 h 48"/>
                <a:gd name="T4" fmla="*/ 11882 w 119"/>
                <a:gd name="T5" fmla="*/ 0 h 48"/>
                <a:gd name="T6" fmla="*/ 7093 w 119"/>
                <a:gd name="T7" fmla="*/ 2882 h 48"/>
                <a:gd name="T8" fmla="*/ 4924 w 119"/>
                <a:gd name="T9" fmla="*/ 2399 h 48"/>
                <a:gd name="T10" fmla="*/ 0 w 119"/>
                <a:gd name="T11" fmla="*/ 7161 h 48"/>
                <a:gd name="T12" fmla="*/ 0 w 119"/>
                <a:gd name="T13" fmla="*/ 8169 h 48"/>
                <a:gd name="T14" fmla="*/ 6216 w 119"/>
                <a:gd name="T15" fmla="*/ 8169 h 48"/>
                <a:gd name="T16" fmla="*/ 9716 w 119"/>
                <a:gd name="T17" fmla="*/ 8169 h 48"/>
                <a:gd name="T18" fmla="*/ 15235 w 119"/>
                <a:gd name="T19" fmla="*/ 8169 h 48"/>
                <a:gd name="T20" fmla="*/ 17567 w 119"/>
                <a:gd name="T21" fmla="*/ 8169 h 48"/>
                <a:gd name="T22" fmla="*/ 20946 w 119"/>
                <a:gd name="T23" fmla="*/ 8169 h 48"/>
                <a:gd name="T24" fmla="*/ 21065 w 119"/>
                <a:gd name="T25" fmla="*/ 7526 h 48"/>
                <a:gd name="T26" fmla="*/ 18072 w 119"/>
                <a:gd name="T27" fmla="*/ 4760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9" h="48">
                  <a:moveTo>
                    <a:pt x="102" y="28"/>
                  </a:moveTo>
                  <a:cubicBezTo>
                    <a:pt x="101" y="28"/>
                    <a:pt x="100" y="28"/>
                    <a:pt x="98" y="29"/>
                  </a:cubicBezTo>
                  <a:cubicBezTo>
                    <a:pt x="95" y="12"/>
                    <a:pt x="82" y="0"/>
                    <a:pt x="67" y="0"/>
                  </a:cubicBezTo>
                  <a:cubicBezTo>
                    <a:pt x="56" y="0"/>
                    <a:pt x="46" y="7"/>
                    <a:pt x="40" y="17"/>
                  </a:cubicBezTo>
                  <a:cubicBezTo>
                    <a:pt x="36" y="15"/>
                    <a:pt x="32" y="14"/>
                    <a:pt x="28" y="14"/>
                  </a:cubicBezTo>
                  <a:cubicBezTo>
                    <a:pt x="12" y="14"/>
                    <a:pt x="0" y="26"/>
                    <a:pt x="0" y="42"/>
                  </a:cubicBezTo>
                  <a:cubicBezTo>
                    <a:pt x="0" y="44"/>
                    <a:pt x="0" y="46"/>
                    <a:pt x="0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99" y="48"/>
                    <a:pt x="99" y="48"/>
                    <a:pt x="99" y="48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8" y="47"/>
                    <a:pt x="119" y="46"/>
                    <a:pt x="119" y="44"/>
                  </a:cubicBezTo>
                  <a:cubicBezTo>
                    <a:pt x="119" y="35"/>
                    <a:pt x="111" y="28"/>
                    <a:pt x="102" y="28"/>
                  </a:cubicBezTo>
                </a:path>
              </a:pathLst>
            </a:custGeom>
            <a:solidFill>
              <a:srgbClr val="4C4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66" name="Freeform 686"/>
            <p:cNvSpPr>
              <a:spLocks/>
            </p:cNvSpPr>
            <p:nvPr/>
          </p:nvSpPr>
          <p:spPr bwMode="auto">
            <a:xfrm>
              <a:off x="3293" y="2173"/>
              <a:ext cx="282" cy="113"/>
            </a:xfrm>
            <a:custGeom>
              <a:avLst/>
              <a:gdLst>
                <a:gd name="T0" fmla="*/ 18072 w 119"/>
                <a:gd name="T1" fmla="*/ 4760 h 48"/>
                <a:gd name="T2" fmla="*/ 17567 w 119"/>
                <a:gd name="T3" fmla="*/ 4923 h 48"/>
                <a:gd name="T4" fmla="*/ 11882 w 119"/>
                <a:gd name="T5" fmla="*/ 0 h 48"/>
                <a:gd name="T6" fmla="*/ 7093 w 119"/>
                <a:gd name="T7" fmla="*/ 2882 h 48"/>
                <a:gd name="T8" fmla="*/ 4924 w 119"/>
                <a:gd name="T9" fmla="*/ 2399 h 48"/>
                <a:gd name="T10" fmla="*/ 0 w 119"/>
                <a:gd name="T11" fmla="*/ 7161 h 48"/>
                <a:gd name="T12" fmla="*/ 156 w 119"/>
                <a:gd name="T13" fmla="*/ 8169 h 48"/>
                <a:gd name="T14" fmla="*/ 6216 w 119"/>
                <a:gd name="T15" fmla="*/ 8169 h 48"/>
                <a:gd name="T16" fmla="*/ 9716 w 119"/>
                <a:gd name="T17" fmla="*/ 8169 h 48"/>
                <a:gd name="T18" fmla="*/ 15235 w 119"/>
                <a:gd name="T19" fmla="*/ 8169 h 48"/>
                <a:gd name="T20" fmla="*/ 17567 w 119"/>
                <a:gd name="T21" fmla="*/ 8169 h 48"/>
                <a:gd name="T22" fmla="*/ 20946 w 119"/>
                <a:gd name="T23" fmla="*/ 8169 h 48"/>
                <a:gd name="T24" fmla="*/ 21065 w 119"/>
                <a:gd name="T25" fmla="*/ 7526 h 48"/>
                <a:gd name="T26" fmla="*/ 18072 w 119"/>
                <a:gd name="T27" fmla="*/ 4760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9" h="48">
                  <a:moveTo>
                    <a:pt x="102" y="28"/>
                  </a:moveTo>
                  <a:cubicBezTo>
                    <a:pt x="101" y="28"/>
                    <a:pt x="100" y="28"/>
                    <a:pt x="99" y="29"/>
                  </a:cubicBezTo>
                  <a:cubicBezTo>
                    <a:pt x="95" y="12"/>
                    <a:pt x="82" y="0"/>
                    <a:pt x="67" y="0"/>
                  </a:cubicBezTo>
                  <a:cubicBezTo>
                    <a:pt x="56" y="0"/>
                    <a:pt x="46" y="7"/>
                    <a:pt x="40" y="17"/>
                  </a:cubicBezTo>
                  <a:cubicBezTo>
                    <a:pt x="37" y="15"/>
                    <a:pt x="32" y="14"/>
                    <a:pt x="28" y="14"/>
                  </a:cubicBezTo>
                  <a:cubicBezTo>
                    <a:pt x="12" y="14"/>
                    <a:pt x="0" y="26"/>
                    <a:pt x="0" y="42"/>
                  </a:cubicBezTo>
                  <a:cubicBezTo>
                    <a:pt x="0" y="44"/>
                    <a:pt x="0" y="46"/>
                    <a:pt x="1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99" y="48"/>
                    <a:pt x="99" y="48"/>
                    <a:pt x="99" y="48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9" y="47"/>
                    <a:pt x="119" y="46"/>
                    <a:pt x="119" y="44"/>
                  </a:cubicBezTo>
                  <a:cubicBezTo>
                    <a:pt x="119" y="35"/>
                    <a:pt x="111" y="28"/>
                    <a:pt x="102" y="28"/>
                  </a:cubicBezTo>
                </a:path>
              </a:pathLst>
            </a:custGeom>
            <a:solidFill>
              <a:srgbClr val="6CD2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67" name="Freeform 687"/>
            <p:cNvSpPr>
              <a:spLocks noEditPoints="1"/>
            </p:cNvSpPr>
            <p:nvPr/>
          </p:nvSpPr>
          <p:spPr bwMode="auto">
            <a:xfrm>
              <a:off x="3449" y="2173"/>
              <a:ext cx="12" cy="0"/>
            </a:xfrm>
            <a:custGeom>
              <a:avLst/>
              <a:gdLst>
                <a:gd name="T0" fmla="*/ 168 w 5"/>
                <a:gd name="T1" fmla="*/ 0 w 5"/>
                <a:gd name="T2" fmla="*/ 0 w 5"/>
                <a:gd name="T3" fmla="*/ 168 w 5"/>
                <a:gd name="T4" fmla="*/ 168 w 5"/>
                <a:gd name="T5" fmla="*/ 168 w 5"/>
                <a:gd name="T6" fmla="*/ 168 w 5"/>
                <a:gd name="T7" fmla="*/ 967 w 5"/>
                <a:gd name="T8" fmla="*/ 967 w 5"/>
                <a:gd name="T9" fmla="*/ 168 w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</a:gdLst>
              <a:ahLst/>
              <a:cxnLst>
                <a:cxn ang="T10">
                  <a:pos x="T0" y="0"/>
                </a:cxn>
                <a:cxn ang="T11">
                  <a:pos x="T1" y="0"/>
                </a:cxn>
                <a:cxn ang="T12">
                  <a:pos x="T2" y="0"/>
                </a:cxn>
                <a:cxn ang="T13">
                  <a:pos x="T3" y="0"/>
                </a:cxn>
                <a:cxn ang="T14">
                  <a:pos x="T4" y="0"/>
                </a:cxn>
                <a:cxn ang="T15">
                  <a:pos x="T5" y="0"/>
                </a:cxn>
                <a:cxn ang="T16">
                  <a:pos x="T6" y="0"/>
                </a:cxn>
                <a:cxn ang="T17">
                  <a:pos x="T7" y="0"/>
                </a:cxn>
                <a:cxn ang="T18">
                  <a:pos x="T8" y="0"/>
                </a:cxn>
                <a:cxn ang="T19">
                  <a:pos x="T9" y="0"/>
                </a:cxn>
              </a:cxnLst>
              <a:rect l="0" t="0" r="r" b="b"/>
              <a:pathLst>
                <a:path w="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A6BE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68" name="Freeform 688"/>
            <p:cNvSpPr>
              <a:spLocks/>
            </p:cNvSpPr>
            <p:nvPr/>
          </p:nvSpPr>
          <p:spPr bwMode="auto">
            <a:xfrm>
              <a:off x="3449" y="2173"/>
              <a:ext cx="126" cy="113"/>
            </a:xfrm>
            <a:custGeom>
              <a:avLst/>
              <a:gdLst>
                <a:gd name="T0" fmla="*/ 164 w 53"/>
                <a:gd name="T1" fmla="*/ 0 h 48"/>
                <a:gd name="T2" fmla="*/ 164 w 53"/>
                <a:gd name="T3" fmla="*/ 0 h 48"/>
                <a:gd name="T4" fmla="*/ 164 w 53"/>
                <a:gd name="T5" fmla="*/ 0 h 48"/>
                <a:gd name="T6" fmla="*/ 0 w 53"/>
                <a:gd name="T7" fmla="*/ 0 h 48"/>
                <a:gd name="T8" fmla="*/ 0 w 53"/>
                <a:gd name="T9" fmla="*/ 8169 h 48"/>
                <a:gd name="T10" fmla="*/ 3640 w 53"/>
                <a:gd name="T11" fmla="*/ 8169 h 48"/>
                <a:gd name="T12" fmla="*/ 5912 w 53"/>
                <a:gd name="T13" fmla="*/ 8169 h 48"/>
                <a:gd name="T14" fmla="*/ 9421 w 53"/>
                <a:gd name="T15" fmla="*/ 8169 h 48"/>
                <a:gd name="T16" fmla="*/ 9581 w 53"/>
                <a:gd name="T17" fmla="*/ 7526 h 48"/>
                <a:gd name="T18" fmla="*/ 6516 w 53"/>
                <a:gd name="T19" fmla="*/ 4760 h 48"/>
                <a:gd name="T20" fmla="*/ 5912 w 53"/>
                <a:gd name="T21" fmla="*/ 4923 h 48"/>
                <a:gd name="T22" fmla="*/ 927 w 53"/>
                <a:gd name="T23" fmla="*/ 0 h 48"/>
                <a:gd name="T24" fmla="*/ 164 w 53"/>
                <a:gd name="T25" fmla="*/ 0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4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3" y="47"/>
                    <a:pt x="53" y="46"/>
                    <a:pt x="53" y="44"/>
                  </a:cubicBezTo>
                  <a:cubicBezTo>
                    <a:pt x="53" y="35"/>
                    <a:pt x="45" y="28"/>
                    <a:pt x="36" y="28"/>
                  </a:cubicBezTo>
                  <a:cubicBezTo>
                    <a:pt x="35" y="28"/>
                    <a:pt x="34" y="28"/>
                    <a:pt x="33" y="29"/>
                  </a:cubicBezTo>
                  <a:cubicBezTo>
                    <a:pt x="29" y="14"/>
                    <a:pt x="18" y="2"/>
                    <a:pt x="5" y="0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56A8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69" name="Oval 689"/>
            <p:cNvSpPr>
              <a:spLocks noChangeArrowheads="1"/>
            </p:cNvSpPr>
            <p:nvPr/>
          </p:nvSpPr>
          <p:spPr bwMode="auto">
            <a:xfrm>
              <a:off x="2710" y="2777"/>
              <a:ext cx="815" cy="812"/>
            </a:xfrm>
            <a:prstGeom prst="ellipse">
              <a:avLst/>
            </a:pr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endParaRPr lang="en-US" altLang="ru-RU"/>
            </a:p>
          </p:txBody>
        </p:sp>
        <p:sp>
          <p:nvSpPr>
            <p:cNvPr id="7270" name="Oval 690"/>
            <p:cNvSpPr>
              <a:spLocks noChangeArrowheads="1"/>
            </p:cNvSpPr>
            <p:nvPr/>
          </p:nvSpPr>
          <p:spPr bwMode="auto">
            <a:xfrm>
              <a:off x="2677" y="2753"/>
              <a:ext cx="815" cy="812"/>
            </a:xfrm>
            <a:prstGeom prst="ellipse">
              <a:avLst/>
            </a:prstGeom>
            <a:solidFill>
              <a:srgbClr val="F76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endParaRPr lang="en-US" altLang="ru-RU"/>
            </a:p>
          </p:txBody>
        </p:sp>
        <p:sp>
          <p:nvSpPr>
            <p:cNvPr id="7271" name="Freeform 691"/>
            <p:cNvSpPr>
              <a:spLocks/>
            </p:cNvSpPr>
            <p:nvPr/>
          </p:nvSpPr>
          <p:spPr bwMode="auto">
            <a:xfrm>
              <a:off x="2954" y="3066"/>
              <a:ext cx="261" cy="291"/>
            </a:xfrm>
            <a:custGeom>
              <a:avLst/>
              <a:gdLst>
                <a:gd name="T0" fmla="*/ 9859 w 110"/>
                <a:gd name="T1" fmla="*/ 0 h 123"/>
                <a:gd name="T2" fmla="*/ 0 w 110"/>
                <a:gd name="T3" fmla="*/ 9773 h 123"/>
                <a:gd name="T4" fmla="*/ 5332 w 110"/>
                <a:gd name="T5" fmla="*/ 21560 h 123"/>
                <a:gd name="T6" fmla="*/ 9859 w 110"/>
                <a:gd name="T7" fmla="*/ 21560 h 123"/>
                <a:gd name="T8" fmla="*/ 10020 w 110"/>
                <a:gd name="T9" fmla="*/ 21560 h 123"/>
                <a:gd name="T10" fmla="*/ 14293 w 110"/>
                <a:gd name="T11" fmla="*/ 21560 h 123"/>
                <a:gd name="T12" fmla="*/ 19625 w 110"/>
                <a:gd name="T13" fmla="*/ 9773 h 123"/>
                <a:gd name="T14" fmla="*/ 9859 w 110"/>
                <a:gd name="T15" fmla="*/ 0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0" h="123">
                  <a:moveTo>
                    <a:pt x="55" y="0"/>
                  </a:moveTo>
                  <a:cubicBezTo>
                    <a:pt x="49" y="0"/>
                    <a:pt x="0" y="0"/>
                    <a:pt x="0" y="56"/>
                  </a:cubicBezTo>
                  <a:cubicBezTo>
                    <a:pt x="0" y="78"/>
                    <a:pt x="30" y="123"/>
                    <a:pt x="30" y="123"/>
                  </a:cubicBezTo>
                  <a:cubicBezTo>
                    <a:pt x="55" y="123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80" y="123"/>
                    <a:pt x="110" y="78"/>
                    <a:pt x="110" y="56"/>
                  </a:cubicBezTo>
                  <a:cubicBezTo>
                    <a:pt x="110" y="0"/>
                    <a:pt x="61" y="0"/>
                    <a:pt x="55" y="0"/>
                  </a:cubicBezTo>
                </a:path>
              </a:pathLst>
            </a:custGeom>
            <a:solidFill>
              <a:srgbClr val="FFF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2" name="Freeform 692"/>
            <p:cNvSpPr>
              <a:spLocks noEditPoints="1"/>
            </p:cNvSpPr>
            <p:nvPr/>
          </p:nvSpPr>
          <p:spPr bwMode="auto">
            <a:xfrm>
              <a:off x="3056" y="3246"/>
              <a:ext cx="59" cy="116"/>
            </a:xfrm>
            <a:custGeom>
              <a:avLst/>
              <a:gdLst>
                <a:gd name="T0" fmla="*/ 3285 w 25"/>
                <a:gd name="T1" fmla="*/ 8636 h 49"/>
                <a:gd name="T2" fmla="*/ 2919 w 25"/>
                <a:gd name="T3" fmla="*/ 3357 h 49"/>
                <a:gd name="T4" fmla="*/ 3075 w 25"/>
                <a:gd name="T5" fmla="*/ 1262 h 49"/>
                <a:gd name="T6" fmla="*/ 2417 w 25"/>
                <a:gd name="T7" fmla="*/ 1262 h 49"/>
                <a:gd name="T8" fmla="*/ 1893 w 25"/>
                <a:gd name="T9" fmla="*/ 874 h 49"/>
                <a:gd name="T10" fmla="*/ 1024 w 25"/>
                <a:gd name="T11" fmla="*/ 1262 h 49"/>
                <a:gd name="T12" fmla="*/ 1237 w 25"/>
                <a:gd name="T13" fmla="*/ 1418 h 49"/>
                <a:gd name="T14" fmla="*/ 1392 w 25"/>
                <a:gd name="T15" fmla="*/ 8636 h 49"/>
                <a:gd name="T16" fmla="*/ 1237 w 25"/>
                <a:gd name="T17" fmla="*/ 8636 h 49"/>
                <a:gd name="T18" fmla="*/ 1024 w 25"/>
                <a:gd name="T19" fmla="*/ 1562 h 49"/>
                <a:gd name="T20" fmla="*/ 868 w 25"/>
                <a:gd name="T21" fmla="*/ 1262 h 49"/>
                <a:gd name="T22" fmla="*/ 656 w 25"/>
                <a:gd name="T23" fmla="*/ 1262 h 49"/>
                <a:gd name="T24" fmla="*/ 0 w 25"/>
                <a:gd name="T25" fmla="*/ 1037 h 49"/>
                <a:gd name="T26" fmla="*/ 156 w 25"/>
                <a:gd name="T27" fmla="*/ 660 h 49"/>
                <a:gd name="T28" fmla="*/ 868 w 25"/>
                <a:gd name="T29" fmla="*/ 1037 h 49"/>
                <a:gd name="T30" fmla="*/ 1548 w 25"/>
                <a:gd name="T31" fmla="*/ 874 h 49"/>
                <a:gd name="T32" fmla="*/ 1893 w 25"/>
                <a:gd name="T33" fmla="*/ 660 h 49"/>
                <a:gd name="T34" fmla="*/ 1893 w 25"/>
                <a:gd name="T35" fmla="*/ 660 h 49"/>
                <a:gd name="T36" fmla="*/ 2048 w 25"/>
                <a:gd name="T37" fmla="*/ 0 h 49"/>
                <a:gd name="T38" fmla="*/ 2261 w 25"/>
                <a:gd name="T39" fmla="*/ 0 h 49"/>
                <a:gd name="T40" fmla="*/ 2261 w 25"/>
                <a:gd name="T41" fmla="*/ 369 h 49"/>
                <a:gd name="T42" fmla="*/ 2048 w 25"/>
                <a:gd name="T43" fmla="*/ 660 h 49"/>
                <a:gd name="T44" fmla="*/ 2417 w 25"/>
                <a:gd name="T45" fmla="*/ 874 h 49"/>
                <a:gd name="T46" fmla="*/ 3285 w 25"/>
                <a:gd name="T47" fmla="*/ 874 h 49"/>
                <a:gd name="T48" fmla="*/ 3653 w 25"/>
                <a:gd name="T49" fmla="*/ 533 h 49"/>
                <a:gd name="T50" fmla="*/ 4194 w 25"/>
                <a:gd name="T51" fmla="*/ 533 h 49"/>
                <a:gd name="T52" fmla="*/ 4312 w 25"/>
                <a:gd name="T53" fmla="*/ 533 h 49"/>
                <a:gd name="T54" fmla="*/ 4194 w 25"/>
                <a:gd name="T55" fmla="*/ 660 h 49"/>
                <a:gd name="T56" fmla="*/ 3441 w 25"/>
                <a:gd name="T57" fmla="*/ 1037 h 49"/>
                <a:gd name="T58" fmla="*/ 3075 w 25"/>
                <a:gd name="T59" fmla="*/ 3357 h 49"/>
                <a:gd name="T60" fmla="*/ 3653 w 25"/>
                <a:gd name="T61" fmla="*/ 8636 h 49"/>
                <a:gd name="T62" fmla="*/ 3285 w 25"/>
                <a:gd name="T63" fmla="*/ 8636 h 49"/>
                <a:gd name="T64" fmla="*/ 368 w 25"/>
                <a:gd name="T65" fmla="*/ 1037 h 49"/>
                <a:gd name="T66" fmla="*/ 524 w 25"/>
                <a:gd name="T67" fmla="*/ 1037 h 49"/>
                <a:gd name="T68" fmla="*/ 368 w 25"/>
                <a:gd name="T69" fmla="*/ 874 h 49"/>
                <a:gd name="T70" fmla="*/ 368 w 25"/>
                <a:gd name="T71" fmla="*/ 1037 h 4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5" h="49">
                  <a:moveTo>
                    <a:pt x="19" y="49"/>
                  </a:moveTo>
                  <a:cubicBezTo>
                    <a:pt x="19" y="49"/>
                    <a:pt x="17" y="39"/>
                    <a:pt x="17" y="19"/>
                  </a:cubicBezTo>
                  <a:cubicBezTo>
                    <a:pt x="17" y="14"/>
                    <a:pt x="17" y="10"/>
                    <a:pt x="18" y="7"/>
                  </a:cubicBezTo>
                  <a:cubicBezTo>
                    <a:pt x="17" y="7"/>
                    <a:pt x="15" y="7"/>
                    <a:pt x="14" y="7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0" y="6"/>
                    <a:pt x="8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1" y="14"/>
                    <a:pt x="8" y="47"/>
                    <a:pt x="8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39"/>
                    <a:pt x="9" y="14"/>
                    <a:pt x="6" y="9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2" y="4"/>
                    <a:pt x="3" y="4"/>
                    <a:pt x="5" y="6"/>
                  </a:cubicBezTo>
                  <a:cubicBezTo>
                    <a:pt x="6" y="6"/>
                    <a:pt x="8" y="6"/>
                    <a:pt x="9" y="5"/>
                  </a:cubicBezTo>
                  <a:cubicBezTo>
                    <a:pt x="9" y="5"/>
                    <a:pt x="10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2"/>
                    <a:pt x="11" y="0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4" y="0"/>
                    <a:pt x="14" y="1"/>
                    <a:pt x="13" y="2"/>
                  </a:cubicBezTo>
                  <a:cubicBezTo>
                    <a:pt x="13" y="3"/>
                    <a:pt x="13" y="4"/>
                    <a:pt x="12" y="4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6" y="5"/>
                    <a:pt x="17" y="5"/>
                    <a:pt x="19" y="5"/>
                  </a:cubicBezTo>
                  <a:cubicBezTo>
                    <a:pt x="19" y="4"/>
                    <a:pt x="20" y="3"/>
                    <a:pt x="21" y="3"/>
                  </a:cubicBezTo>
                  <a:cubicBezTo>
                    <a:pt x="22" y="2"/>
                    <a:pt x="23" y="2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2" y="5"/>
                    <a:pt x="20" y="6"/>
                  </a:cubicBezTo>
                  <a:cubicBezTo>
                    <a:pt x="19" y="8"/>
                    <a:pt x="18" y="12"/>
                    <a:pt x="18" y="19"/>
                  </a:cubicBezTo>
                  <a:cubicBezTo>
                    <a:pt x="18" y="38"/>
                    <a:pt x="21" y="48"/>
                    <a:pt x="21" y="49"/>
                  </a:cubicBezTo>
                  <a:cubicBezTo>
                    <a:pt x="19" y="49"/>
                    <a:pt x="19" y="49"/>
                    <a:pt x="19" y="49"/>
                  </a:cubicBezTo>
                  <a:moveTo>
                    <a:pt x="2" y="6"/>
                  </a:moveTo>
                  <a:cubicBezTo>
                    <a:pt x="2" y="6"/>
                    <a:pt x="2" y="6"/>
                    <a:pt x="3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</a:path>
              </a:pathLst>
            </a:custGeom>
            <a:solidFill>
              <a:srgbClr val="4F4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3" name="Freeform 693"/>
            <p:cNvSpPr>
              <a:spLocks/>
            </p:cNvSpPr>
            <p:nvPr/>
          </p:nvSpPr>
          <p:spPr bwMode="auto">
            <a:xfrm>
              <a:off x="3025" y="3357"/>
              <a:ext cx="119" cy="78"/>
            </a:xfrm>
            <a:custGeom>
              <a:avLst/>
              <a:gdLst>
                <a:gd name="T0" fmla="*/ 0 w 50"/>
                <a:gd name="T1" fmla="*/ 0 h 33"/>
                <a:gd name="T2" fmla="*/ 0 w 50"/>
                <a:gd name="T3" fmla="*/ 4715 h 33"/>
                <a:gd name="T4" fmla="*/ 1064 w 50"/>
                <a:gd name="T5" fmla="*/ 5744 h 33"/>
                <a:gd name="T6" fmla="*/ 8021 w 50"/>
                <a:gd name="T7" fmla="*/ 5744 h 33"/>
                <a:gd name="T8" fmla="*/ 9087 w 50"/>
                <a:gd name="T9" fmla="*/ 4715 h 33"/>
                <a:gd name="T10" fmla="*/ 9087 w 50"/>
                <a:gd name="T11" fmla="*/ 0 h 33"/>
                <a:gd name="T12" fmla="*/ 0 w 50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33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3" y="33"/>
                    <a:pt x="6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7" y="33"/>
                    <a:pt x="50" y="30"/>
                    <a:pt x="50" y="27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E2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4" name="Freeform 694"/>
            <p:cNvSpPr>
              <a:spLocks/>
            </p:cNvSpPr>
            <p:nvPr/>
          </p:nvSpPr>
          <p:spPr bwMode="auto">
            <a:xfrm>
              <a:off x="3025" y="3364"/>
              <a:ext cx="119" cy="7"/>
            </a:xfrm>
            <a:custGeom>
              <a:avLst/>
              <a:gdLst>
                <a:gd name="T0" fmla="*/ 8694 w 50"/>
                <a:gd name="T1" fmla="*/ 0 h 3"/>
                <a:gd name="T2" fmla="*/ 390 w 50"/>
                <a:gd name="T3" fmla="*/ 0 h 3"/>
                <a:gd name="T4" fmla="*/ 0 w 50"/>
                <a:gd name="T5" fmla="*/ 152 h 3"/>
                <a:gd name="T6" fmla="*/ 390 w 50"/>
                <a:gd name="T7" fmla="*/ 469 h 3"/>
                <a:gd name="T8" fmla="*/ 390 w 50"/>
                <a:gd name="T9" fmla="*/ 469 h 3"/>
                <a:gd name="T10" fmla="*/ 8694 w 50"/>
                <a:gd name="T11" fmla="*/ 469 h 3"/>
                <a:gd name="T12" fmla="*/ 8694 w 50"/>
                <a:gd name="T13" fmla="*/ 469 h 3"/>
                <a:gd name="T14" fmla="*/ 9087 w 50"/>
                <a:gd name="T15" fmla="*/ 152 h 3"/>
                <a:gd name="T16" fmla="*/ 9087 w 50"/>
                <a:gd name="T17" fmla="*/ 152 h 3"/>
                <a:gd name="T18" fmla="*/ 8694 w 5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0" h="3">
                  <a:moveTo>
                    <a:pt x="4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50" y="2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49" y="0"/>
                    <a:pt x="48" y="0"/>
                  </a:cubicBezTo>
                </a:path>
              </a:pathLst>
            </a:custGeom>
            <a:solidFill>
              <a:srgbClr val="354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5" name="Freeform 695"/>
            <p:cNvSpPr>
              <a:spLocks/>
            </p:cNvSpPr>
            <p:nvPr/>
          </p:nvSpPr>
          <p:spPr bwMode="auto">
            <a:xfrm>
              <a:off x="3025" y="3381"/>
              <a:ext cx="119" cy="7"/>
            </a:xfrm>
            <a:custGeom>
              <a:avLst/>
              <a:gdLst>
                <a:gd name="T0" fmla="*/ 8694 w 50"/>
                <a:gd name="T1" fmla="*/ 0 h 3"/>
                <a:gd name="T2" fmla="*/ 390 w 50"/>
                <a:gd name="T3" fmla="*/ 0 h 3"/>
                <a:gd name="T4" fmla="*/ 0 w 50"/>
                <a:gd name="T5" fmla="*/ 152 h 3"/>
                <a:gd name="T6" fmla="*/ 390 w 50"/>
                <a:gd name="T7" fmla="*/ 469 h 3"/>
                <a:gd name="T8" fmla="*/ 390 w 50"/>
                <a:gd name="T9" fmla="*/ 469 h 3"/>
                <a:gd name="T10" fmla="*/ 8694 w 50"/>
                <a:gd name="T11" fmla="*/ 469 h 3"/>
                <a:gd name="T12" fmla="*/ 8694 w 50"/>
                <a:gd name="T13" fmla="*/ 469 h 3"/>
                <a:gd name="T14" fmla="*/ 9087 w 50"/>
                <a:gd name="T15" fmla="*/ 152 h 3"/>
                <a:gd name="T16" fmla="*/ 9087 w 50"/>
                <a:gd name="T17" fmla="*/ 152 h 3"/>
                <a:gd name="T18" fmla="*/ 8694 w 5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0" h="3">
                  <a:moveTo>
                    <a:pt x="4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50" y="2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0" y="0"/>
                    <a:pt x="49" y="0"/>
                    <a:pt x="48" y="0"/>
                  </a:cubicBezTo>
                </a:path>
              </a:pathLst>
            </a:custGeom>
            <a:solidFill>
              <a:srgbClr val="354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6" name="Freeform 696"/>
            <p:cNvSpPr>
              <a:spLocks/>
            </p:cNvSpPr>
            <p:nvPr/>
          </p:nvSpPr>
          <p:spPr bwMode="auto">
            <a:xfrm>
              <a:off x="3025" y="3395"/>
              <a:ext cx="119" cy="9"/>
            </a:xfrm>
            <a:custGeom>
              <a:avLst/>
              <a:gdLst>
                <a:gd name="T0" fmla="*/ 8694 w 50"/>
                <a:gd name="T1" fmla="*/ 0 h 4"/>
                <a:gd name="T2" fmla="*/ 390 w 50"/>
                <a:gd name="T3" fmla="*/ 0 h 4"/>
                <a:gd name="T4" fmla="*/ 0 w 50"/>
                <a:gd name="T5" fmla="*/ 284 h 4"/>
                <a:gd name="T6" fmla="*/ 390 w 50"/>
                <a:gd name="T7" fmla="*/ 511 h 4"/>
                <a:gd name="T8" fmla="*/ 390 w 50"/>
                <a:gd name="T9" fmla="*/ 511 h 4"/>
                <a:gd name="T10" fmla="*/ 8694 w 50"/>
                <a:gd name="T11" fmla="*/ 511 h 4"/>
                <a:gd name="T12" fmla="*/ 8694 w 50"/>
                <a:gd name="T13" fmla="*/ 511 h 4"/>
                <a:gd name="T14" fmla="*/ 9087 w 50"/>
                <a:gd name="T15" fmla="*/ 284 h 4"/>
                <a:gd name="T16" fmla="*/ 9087 w 50"/>
                <a:gd name="T17" fmla="*/ 284 h 4"/>
                <a:gd name="T18" fmla="*/ 8694 w 50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0" h="4">
                  <a:moveTo>
                    <a:pt x="4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50" y="3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1"/>
                    <a:pt x="49" y="0"/>
                    <a:pt x="48" y="0"/>
                  </a:cubicBezTo>
                </a:path>
              </a:pathLst>
            </a:custGeom>
            <a:solidFill>
              <a:srgbClr val="354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7" name="Freeform 697"/>
            <p:cNvSpPr>
              <a:spLocks/>
            </p:cNvSpPr>
            <p:nvPr/>
          </p:nvSpPr>
          <p:spPr bwMode="auto">
            <a:xfrm>
              <a:off x="3025" y="3411"/>
              <a:ext cx="119" cy="10"/>
            </a:xfrm>
            <a:custGeom>
              <a:avLst/>
              <a:gdLst>
                <a:gd name="T0" fmla="*/ 8694 w 50"/>
                <a:gd name="T1" fmla="*/ 0 h 4"/>
                <a:gd name="T2" fmla="*/ 390 w 50"/>
                <a:gd name="T3" fmla="*/ 0 h 4"/>
                <a:gd name="T4" fmla="*/ 0 w 50"/>
                <a:gd name="T5" fmla="*/ 520 h 4"/>
                <a:gd name="T6" fmla="*/ 390 w 50"/>
                <a:gd name="T7" fmla="*/ 988 h 4"/>
                <a:gd name="T8" fmla="*/ 390 w 50"/>
                <a:gd name="T9" fmla="*/ 988 h 4"/>
                <a:gd name="T10" fmla="*/ 8694 w 50"/>
                <a:gd name="T11" fmla="*/ 988 h 4"/>
                <a:gd name="T12" fmla="*/ 8694 w 50"/>
                <a:gd name="T13" fmla="*/ 988 h 4"/>
                <a:gd name="T14" fmla="*/ 9087 w 50"/>
                <a:gd name="T15" fmla="*/ 520 h 4"/>
                <a:gd name="T16" fmla="*/ 9087 w 50"/>
                <a:gd name="T17" fmla="*/ 520 h 4"/>
                <a:gd name="T18" fmla="*/ 8694 w 50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0" h="4">
                  <a:moveTo>
                    <a:pt x="4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50" y="3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1"/>
                    <a:pt x="49" y="0"/>
                    <a:pt x="48" y="0"/>
                  </a:cubicBezTo>
                </a:path>
              </a:pathLst>
            </a:custGeom>
            <a:solidFill>
              <a:srgbClr val="354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8" name="Freeform 698"/>
            <p:cNvSpPr>
              <a:spLocks/>
            </p:cNvSpPr>
            <p:nvPr/>
          </p:nvSpPr>
          <p:spPr bwMode="auto">
            <a:xfrm>
              <a:off x="3025" y="3371"/>
              <a:ext cx="119" cy="10"/>
            </a:xfrm>
            <a:custGeom>
              <a:avLst/>
              <a:gdLst>
                <a:gd name="T0" fmla="*/ 8694 w 50"/>
                <a:gd name="T1" fmla="*/ 0 h 4"/>
                <a:gd name="T2" fmla="*/ 8694 w 50"/>
                <a:gd name="T3" fmla="*/ 0 h 4"/>
                <a:gd name="T4" fmla="*/ 390 w 50"/>
                <a:gd name="T5" fmla="*/ 0 h 4"/>
                <a:gd name="T6" fmla="*/ 390 w 50"/>
                <a:gd name="T7" fmla="*/ 0 h 4"/>
                <a:gd name="T8" fmla="*/ 0 w 50"/>
                <a:gd name="T9" fmla="*/ 520 h 4"/>
                <a:gd name="T10" fmla="*/ 390 w 50"/>
                <a:gd name="T11" fmla="*/ 988 h 4"/>
                <a:gd name="T12" fmla="*/ 8694 w 50"/>
                <a:gd name="T13" fmla="*/ 988 h 4"/>
                <a:gd name="T14" fmla="*/ 9087 w 50"/>
                <a:gd name="T15" fmla="*/ 520 h 4"/>
                <a:gd name="T16" fmla="*/ 9087 w 50"/>
                <a:gd name="T17" fmla="*/ 520 h 4"/>
                <a:gd name="T18" fmla="*/ 8694 w 50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0" h="4">
                  <a:moveTo>
                    <a:pt x="4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50" y="3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1"/>
                    <a:pt x="49" y="0"/>
                    <a:pt x="48" y="0"/>
                  </a:cubicBezTo>
                </a:path>
              </a:pathLst>
            </a:custGeom>
            <a:solidFill>
              <a:srgbClr val="1B2A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9" name="Freeform 699"/>
            <p:cNvSpPr>
              <a:spLocks/>
            </p:cNvSpPr>
            <p:nvPr/>
          </p:nvSpPr>
          <p:spPr bwMode="auto">
            <a:xfrm>
              <a:off x="3025" y="3388"/>
              <a:ext cx="119" cy="7"/>
            </a:xfrm>
            <a:custGeom>
              <a:avLst/>
              <a:gdLst>
                <a:gd name="T0" fmla="*/ 8694 w 50"/>
                <a:gd name="T1" fmla="*/ 0 h 3"/>
                <a:gd name="T2" fmla="*/ 8694 w 50"/>
                <a:gd name="T3" fmla="*/ 0 h 3"/>
                <a:gd name="T4" fmla="*/ 390 w 50"/>
                <a:gd name="T5" fmla="*/ 0 h 3"/>
                <a:gd name="T6" fmla="*/ 390 w 50"/>
                <a:gd name="T7" fmla="*/ 0 h 3"/>
                <a:gd name="T8" fmla="*/ 0 w 50"/>
                <a:gd name="T9" fmla="*/ 355 h 3"/>
                <a:gd name="T10" fmla="*/ 390 w 50"/>
                <a:gd name="T11" fmla="*/ 469 h 3"/>
                <a:gd name="T12" fmla="*/ 8694 w 50"/>
                <a:gd name="T13" fmla="*/ 469 h 3"/>
                <a:gd name="T14" fmla="*/ 9087 w 50"/>
                <a:gd name="T15" fmla="*/ 355 h 3"/>
                <a:gd name="T16" fmla="*/ 9087 w 50"/>
                <a:gd name="T17" fmla="*/ 355 h 3"/>
                <a:gd name="T18" fmla="*/ 8694 w 5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0" h="3">
                  <a:moveTo>
                    <a:pt x="4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50" y="3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1"/>
                    <a:pt x="49" y="0"/>
                    <a:pt x="48" y="0"/>
                  </a:cubicBezTo>
                </a:path>
              </a:pathLst>
            </a:custGeom>
            <a:solidFill>
              <a:srgbClr val="1B2A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80" name="Freeform 700"/>
            <p:cNvSpPr>
              <a:spLocks/>
            </p:cNvSpPr>
            <p:nvPr/>
          </p:nvSpPr>
          <p:spPr bwMode="auto">
            <a:xfrm>
              <a:off x="3025" y="3404"/>
              <a:ext cx="119" cy="7"/>
            </a:xfrm>
            <a:custGeom>
              <a:avLst/>
              <a:gdLst>
                <a:gd name="T0" fmla="*/ 8694 w 50"/>
                <a:gd name="T1" fmla="*/ 0 h 3"/>
                <a:gd name="T2" fmla="*/ 8694 w 50"/>
                <a:gd name="T3" fmla="*/ 0 h 3"/>
                <a:gd name="T4" fmla="*/ 390 w 50"/>
                <a:gd name="T5" fmla="*/ 0 h 3"/>
                <a:gd name="T6" fmla="*/ 390 w 50"/>
                <a:gd name="T7" fmla="*/ 0 h 3"/>
                <a:gd name="T8" fmla="*/ 0 w 50"/>
                <a:gd name="T9" fmla="*/ 152 h 3"/>
                <a:gd name="T10" fmla="*/ 390 w 50"/>
                <a:gd name="T11" fmla="*/ 469 h 3"/>
                <a:gd name="T12" fmla="*/ 8694 w 50"/>
                <a:gd name="T13" fmla="*/ 469 h 3"/>
                <a:gd name="T14" fmla="*/ 9087 w 50"/>
                <a:gd name="T15" fmla="*/ 152 h 3"/>
                <a:gd name="T16" fmla="*/ 9087 w 50"/>
                <a:gd name="T17" fmla="*/ 152 h 3"/>
                <a:gd name="T18" fmla="*/ 8694 w 5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0" h="3">
                  <a:moveTo>
                    <a:pt x="4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50" y="2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0" y="0"/>
                    <a:pt x="49" y="0"/>
                    <a:pt x="48" y="0"/>
                  </a:cubicBezTo>
                </a:path>
              </a:pathLst>
            </a:custGeom>
            <a:solidFill>
              <a:srgbClr val="1B2A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81" name="Freeform 701"/>
            <p:cNvSpPr>
              <a:spLocks noEditPoints="1"/>
            </p:cNvSpPr>
            <p:nvPr/>
          </p:nvSpPr>
          <p:spPr bwMode="auto">
            <a:xfrm>
              <a:off x="3025" y="3423"/>
              <a:ext cx="119" cy="3"/>
            </a:xfrm>
            <a:custGeom>
              <a:avLst/>
              <a:gdLst>
                <a:gd name="T0" fmla="*/ 0 w 50"/>
                <a:gd name="T1" fmla="*/ 0 h 1"/>
                <a:gd name="T2" fmla="*/ 0 w 50"/>
                <a:gd name="T3" fmla="*/ 0 h 1"/>
                <a:gd name="T4" fmla="*/ 0 w 50"/>
                <a:gd name="T5" fmla="*/ 729 h 1"/>
                <a:gd name="T6" fmla="*/ 0 w 50"/>
                <a:gd name="T7" fmla="*/ 0 h 1"/>
                <a:gd name="T8" fmla="*/ 9087 w 50"/>
                <a:gd name="T9" fmla="*/ 0 h 1"/>
                <a:gd name="T10" fmla="*/ 9087 w 50"/>
                <a:gd name="T11" fmla="*/ 729 h 1"/>
                <a:gd name="T12" fmla="*/ 9087 w 50"/>
                <a:gd name="T13" fmla="*/ 0 h 1"/>
                <a:gd name="T14" fmla="*/ 9087 w 50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moveTo>
                    <a:pt x="50" y="0"/>
                  </a:moveTo>
                  <a:cubicBezTo>
                    <a:pt x="50" y="0"/>
                    <a:pt x="50" y="1"/>
                    <a:pt x="50" y="1"/>
                  </a:cubicBezTo>
                  <a:cubicBezTo>
                    <a:pt x="50" y="1"/>
                    <a:pt x="50" y="1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DE5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82" name="Freeform 702"/>
            <p:cNvSpPr>
              <a:spLocks/>
            </p:cNvSpPr>
            <p:nvPr/>
          </p:nvSpPr>
          <p:spPr bwMode="auto">
            <a:xfrm>
              <a:off x="3025" y="3421"/>
              <a:ext cx="119" cy="7"/>
            </a:xfrm>
            <a:custGeom>
              <a:avLst/>
              <a:gdLst>
                <a:gd name="T0" fmla="*/ 8694 w 50"/>
                <a:gd name="T1" fmla="*/ 0 h 3"/>
                <a:gd name="T2" fmla="*/ 8694 w 50"/>
                <a:gd name="T3" fmla="*/ 0 h 3"/>
                <a:gd name="T4" fmla="*/ 390 w 50"/>
                <a:gd name="T5" fmla="*/ 0 h 3"/>
                <a:gd name="T6" fmla="*/ 390 w 50"/>
                <a:gd name="T7" fmla="*/ 0 h 3"/>
                <a:gd name="T8" fmla="*/ 0 w 50"/>
                <a:gd name="T9" fmla="*/ 152 h 3"/>
                <a:gd name="T10" fmla="*/ 0 w 50"/>
                <a:gd name="T11" fmla="*/ 355 h 3"/>
                <a:gd name="T12" fmla="*/ 390 w 50"/>
                <a:gd name="T13" fmla="*/ 469 h 3"/>
                <a:gd name="T14" fmla="*/ 8694 w 50"/>
                <a:gd name="T15" fmla="*/ 469 h 3"/>
                <a:gd name="T16" fmla="*/ 9087 w 50"/>
                <a:gd name="T17" fmla="*/ 355 h 3"/>
                <a:gd name="T18" fmla="*/ 9087 w 50"/>
                <a:gd name="T19" fmla="*/ 152 h 3"/>
                <a:gd name="T20" fmla="*/ 8694 w 50"/>
                <a:gd name="T21" fmla="*/ 0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3">
                  <a:moveTo>
                    <a:pt x="4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50" y="2"/>
                  </a:cubicBezTo>
                  <a:cubicBezTo>
                    <a:pt x="50" y="2"/>
                    <a:pt x="50" y="1"/>
                    <a:pt x="50" y="1"/>
                  </a:cubicBezTo>
                  <a:cubicBezTo>
                    <a:pt x="50" y="0"/>
                    <a:pt x="49" y="0"/>
                    <a:pt x="48" y="0"/>
                  </a:cubicBezTo>
                </a:path>
              </a:pathLst>
            </a:custGeom>
            <a:solidFill>
              <a:srgbClr val="1B2A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83" name="Freeform 703"/>
            <p:cNvSpPr>
              <a:spLocks/>
            </p:cNvSpPr>
            <p:nvPr/>
          </p:nvSpPr>
          <p:spPr bwMode="auto">
            <a:xfrm>
              <a:off x="3144" y="3198"/>
              <a:ext cx="71" cy="161"/>
            </a:xfrm>
            <a:custGeom>
              <a:avLst/>
              <a:gdLst>
                <a:gd name="T0" fmla="*/ 5275 w 30"/>
                <a:gd name="T1" fmla="*/ 0 h 68"/>
                <a:gd name="T2" fmla="*/ 0 w 30"/>
                <a:gd name="T3" fmla="*/ 11812 h 68"/>
                <a:gd name="T4" fmla="*/ 0 w 30"/>
                <a:gd name="T5" fmla="*/ 11973 h 68"/>
                <a:gd name="T6" fmla="*/ 5275 w 30"/>
                <a:gd name="T7" fmla="*/ 0 h 68"/>
                <a:gd name="T8" fmla="*/ 5275 w 30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68">
                  <a:moveTo>
                    <a:pt x="30" y="0"/>
                  </a:moveTo>
                  <a:cubicBezTo>
                    <a:pt x="30" y="22"/>
                    <a:pt x="0" y="67"/>
                    <a:pt x="0" y="6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30" y="22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DE5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84" name="Freeform 704"/>
            <p:cNvSpPr>
              <a:spLocks/>
            </p:cNvSpPr>
            <p:nvPr/>
          </p:nvSpPr>
          <p:spPr bwMode="auto">
            <a:xfrm>
              <a:off x="3118" y="3070"/>
              <a:ext cx="97" cy="287"/>
            </a:xfrm>
            <a:custGeom>
              <a:avLst/>
              <a:gdLst>
                <a:gd name="T0" fmla="*/ 369 w 41"/>
                <a:gd name="T1" fmla="*/ 0 h 121"/>
                <a:gd name="T2" fmla="*/ 0 w 41"/>
                <a:gd name="T3" fmla="*/ 21553 h 121"/>
                <a:gd name="T4" fmla="*/ 1947 w 41"/>
                <a:gd name="T5" fmla="*/ 21553 h 121"/>
                <a:gd name="T6" fmla="*/ 7176 w 41"/>
                <a:gd name="T7" fmla="*/ 9620 h 121"/>
                <a:gd name="T8" fmla="*/ 369 w 41"/>
                <a:gd name="T9" fmla="*/ 0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121">
                  <a:moveTo>
                    <a:pt x="2" y="0"/>
                  </a:moveTo>
                  <a:cubicBezTo>
                    <a:pt x="10" y="18"/>
                    <a:pt x="28" y="70"/>
                    <a:pt x="0" y="121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11" y="121"/>
                    <a:pt x="41" y="76"/>
                    <a:pt x="41" y="54"/>
                  </a:cubicBezTo>
                  <a:cubicBezTo>
                    <a:pt x="41" y="16"/>
                    <a:pt x="18" y="4"/>
                    <a:pt x="2" y="0"/>
                  </a:cubicBezTo>
                </a:path>
              </a:pathLst>
            </a:custGeom>
            <a:solidFill>
              <a:srgbClr val="E5D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85" name="Freeform 705"/>
            <p:cNvSpPr>
              <a:spLocks/>
            </p:cNvSpPr>
            <p:nvPr/>
          </p:nvSpPr>
          <p:spPr bwMode="auto">
            <a:xfrm>
              <a:off x="3118" y="3357"/>
              <a:ext cx="26" cy="2"/>
            </a:xfrm>
            <a:custGeom>
              <a:avLst/>
              <a:gdLst>
                <a:gd name="T0" fmla="*/ 1900 w 11"/>
                <a:gd name="T1" fmla="*/ 0 h 1"/>
                <a:gd name="T2" fmla="*/ 0 w 11"/>
                <a:gd name="T3" fmla="*/ 0 h 1"/>
                <a:gd name="T4" fmla="*/ 0 w 11"/>
                <a:gd name="T5" fmla="*/ 64 h 1"/>
                <a:gd name="T6" fmla="*/ 1900 w 11"/>
                <a:gd name="T7" fmla="*/ 64 h 1"/>
                <a:gd name="T8" fmla="*/ 1900 w 1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">
                  <a:moveTo>
                    <a:pt x="1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1B2A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86" name="Freeform 706"/>
            <p:cNvSpPr>
              <a:spLocks/>
            </p:cNvSpPr>
            <p:nvPr/>
          </p:nvSpPr>
          <p:spPr bwMode="auto">
            <a:xfrm>
              <a:off x="2980" y="3165"/>
              <a:ext cx="45" cy="31"/>
            </a:xfrm>
            <a:custGeom>
              <a:avLst/>
              <a:gdLst>
                <a:gd name="T0" fmla="*/ 2070 w 19"/>
                <a:gd name="T1" fmla="*/ 0 h 13"/>
                <a:gd name="T2" fmla="*/ 1419 w 19"/>
                <a:gd name="T3" fmla="*/ 165 h 13"/>
                <a:gd name="T4" fmla="*/ 156 w 19"/>
                <a:gd name="T5" fmla="*/ 1614 h 13"/>
                <a:gd name="T6" fmla="*/ 1262 w 19"/>
                <a:gd name="T7" fmla="*/ 2389 h 13"/>
                <a:gd name="T8" fmla="*/ 1952 w 19"/>
                <a:gd name="T9" fmla="*/ 2234 h 13"/>
                <a:gd name="T10" fmla="*/ 3214 w 19"/>
                <a:gd name="T11" fmla="*/ 773 h 13"/>
                <a:gd name="T12" fmla="*/ 2070 w 19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13">
                  <a:moveTo>
                    <a:pt x="12" y="0"/>
                  </a:moveTo>
                  <a:cubicBezTo>
                    <a:pt x="10" y="0"/>
                    <a:pt x="9" y="1"/>
                    <a:pt x="8" y="1"/>
                  </a:cubicBezTo>
                  <a:cubicBezTo>
                    <a:pt x="3" y="3"/>
                    <a:pt x="0" y="6"/>
                    <a:pt x="1" y="9"/>
                  </a:cubicBezTo>
                  <a:cubicBezTo>
                    <a:pt x="2" y="11"/>
                    <a:pt x="4" y="13"/>
                    <a:pt x="7" y="13"/>
                  </a:cubicBezTo>
                  <a:cubicBezTo>
                    <a:pt x="9" y="13"/>
                    <a:pt x="10" y="12"/>
                    <a:pt x="11" y="12"/>
                  </a:cubicBezTo>
                  <a:cubicBezTo>
                    <a:pt x="16" y="10"/>
                    <a:pt x="19" y="7"/>
                    <a:pt x="18" y="4"/>
                  </a:cubicBezTo>
                  <a:cubicBezTo>
                    <a:pt x="17" y="2"/>
                    <a:pt x="14" y="0"/>
                    <a:pt x="12" y="0"/>
                  </a:cubicBezTo>
                </a:path>
              </a:pathLst>
            </a:custGeom>
            <a:solidFill>
              <a:srgbClr val="FFF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87" name="Freeform 707"/>
            <p:cNvSpPr>
              <a:spLocks/>
            </p:cNvSpPr>
            <p:nvPr/>
          </p:nvSpPr>
          <p:spPr bwMode="auto">
            <a:xfrm>
              <a:off x="2987" y="3101"/>
              <a:ext cx="83" cy="55"/>
            </a:xfrm>
            <a:custGeom>
              <a:avLst/>
              <a:gdLst>
                <a:gd name="T0" fmla="*/ 3892 w 35"/>
                <a:gd name="T1" fmla="*/ 0 h 23"/>
                <a:gd name="T2" fmla="*/ 2469 w 35"/>
                <a:gd name="T3" fmla="*/ 165 h 23"/>
                <a:gd name="T4" fmla="*/ 372 w 35"/>
                <a:gd name="T5" fmla="*/ 3202 h 23"/>
                <a:gd name="T6" fmla="*/ 2469 w 35"/>
                <a:gd name="T7" fmla="*/ 4323 h 23"/>
                <a:gd name="T8" fmla="*/ 3761 w 35"/>
                <a:gd name="T9" fmla="*/ 4156 h 23"/>
                <a:gd name="T10" fmla="*/ 5855 w 35"/>
                <a:gd name="T11" fmla="*/ 1081 h 23"/>
                <a:gd name="T12" fmla="*/ 3892 w 35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23">
                  <a:moveTo>
                    <a:pt x="22" y="0"/>
                  </a:moveTo>
                  <a:cubicBezTo>
                    <a:pt x="19" y="0"/>
                    <a:pt x="17" y="0"/>
                    <a:pt x="14" y="1"/>
                  </a:cubicBezTo>
                  <a:cubicBezTo>
                    <a:pt x="5" y="4"/>
                    <a:pt x="0" y="11"/>
                    <a:pt x="2" y="17"/>
                  </a:cubicBezTo>
                  <a:cubicBezTo>
                    <a:pt x="3" y="21"/>
                    <a:pt x="8" y="23"/>
                    <a:pt x="14" y="23"/>
                  </a:cubicBezTo>
                  <a:cubicBezTo>
                    <a:pt x="16" y="23"/>
                    <a:pt x="19" y="23"/>
                    <a:pt x="21" y="22"/>
                  </a:cubicBezTo>
                  <a:cubicBezTo>
                    <a:pt x="30" y="19"/>
                    <a:pt x="35" y="12"/>
                    <a:pt x="33" y="6"/>
                  </a:cubicBezTo>
                  <a:cubicBezTo>
                    <a:pt x="32" y="2"/>
                    <a:pt x="27" y="0"/>
                    <a:pt x="22" y="0"/>
                  </a:cubicBezTo>
                </a:path>
              </a:pathLst>
            </a:custGeom>
            <a:solidFill>
              <a:srgbClr val="FFF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88" name="Freeform 708"/>
            <p:cNvSpPr>
              <a:spLocks/>
            </p:cNvSpPr>
            <p:nvPr/>
          </p:nvSpPr>
          <p:spPr bwMode="auto">
            <a:xfrm>
              <a:off x="2883" y="2949"/>
              <a:ext cx="114" cy="117"/>
            </a:xfrm>
            <a:custGeom>
              <a:avLst/>
              <a:gdLst>
                <a:gd name="T0" fmla="*/ 0 w 114"/>
                <a:gd name="T1" fmla="*/ 5 h 117"/>
                <a:gd name="T2" fmla="*/ 5 w 114"/>
                <a:gd name="T3" fmla="*/ 0 h 117"/>
                <a:gd name="T4" fmla="*/ 114 w 114"/>
                <a:gd name="T5" fmla="*/ 114 h 117"/>
                <a:gd name="T6" fmla="*/ 112 w 114"/>
                <a:gd name="T7" fmla="*/ 117 h 117"/>
                <a:gd name="T8" fmla="*/ 0 w 114"/>
                <a:gd name="T9" fmla="*/ 5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117">
                  <a:moveTo>
                    <a:pt x="0" y="5"/>
                  </a:moveTo>
                  <a:lnTo>
                    <a:pt x="5" y="0"/>
                  </a:lnTo>
                  <a:lnTo>
                    <a:pt x="114" y="114"/>
                  </a:lnTo>
                  <a:lnTo>
                    <a:pt x="112" y="11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89" name="Freeform 709"/>
            <p:cNvSpPr>
              <a:spLocks/>
            </p:cNvSpPr>
            <p:nvPr/>
          </p:nvSpPr>
          <p:spPr bwMode="auto">
            <a:xfrm>
              <a:off x="2762" y="3106"/>
              <a:ext cx="162" cy="26"/>
            </a:xfrm>
            <a:custGeom>
              <a:avLst/>
              <a:gdLst>
                <a:gd name="T0" fmla="*/ 0 w 162"/>
                <a:gd name="T1" fmla="*/ 7 h 26"/>
                <a:gd name="T2" fmla="*/ 3 w 162"/>
                <a:gd name="T3" fmla="*/ 0 h 26"/>
                <a:gd name="T4" fmla="*/ 162 w 162"/>
                <a:gd name="T5" fmla="*/ 21 h 26"/>
                <a:gd name="T6" fmla="*/ 162 w 162"/>
                <a:gd name="T7" fmla="*/ 26 h 26"/>
                <a:gd name="T8" fmla="*/ 0 w 162"/>
                <a:gd name="T9" fmla="*/ 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2" h="26">
                  <a:moveTo>
                    <a:pt x="0" y="7"/>
                  </a:moveTo>
                  <a:lnTo>
                    <a:pt x="3" y="0"/>
                  </a:lnTo>
                  <a:lnTo>
                    <a:pt x="162" y="21"/>
                  </a:lnTo>
                  <a:lnTo>
                    <a:pt x="162" y="2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90" name="Freeform 710"/>
            <p:cNvSpPr>
              <a:spLocks/>
            </p:cNvSpPr>
            <p:nvPr/>
          </p:nvSpPr>
          <p:spPr bwMode="auto">
            <a:xfrm>
              <a:off x="2770" y="3227"/>
              <a:ext cx="158" cy="35"/>
            </a:xfrm>
            <a:custGeom>
              <a:avLst/>
              <a:gdLst>
                <a:gd name="T0" fmla="*/ 0 w 158"/>
                <a:gd name="T1" fmla="*/ 35 h 35"/>
                <a:gd name="T2" fmla="*/ 0 w 158"/>
                <a:gd name="T3" fmla="*/ 30 h 35"/>
                <a:gd name="T4" fmla="*/ 156 w 158"/>
                <a:gd name="T5" fmla="*/ 0 h 35"/>
                <a:gd name="T6" fmla="*/ 158 w 158"/>
                <a:gd name="T7" fmla="*/ 4 h 35"/>
                <a:gd name="T8" fmla="*/ 0 w 158"/>
                <a:gd name="T9" fmla="*/ 35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35">
                  <a:moveTo>
                    <a:pt x="0" y="35"/>
                  </a:moveTo>
                  <a:lnTo>
                    <a:pt x="0" y="30"/>
                  </a:lnTo>
                  <a:lnTo>
                    <a:pt x="156" y="0"/>
                  </a:lnTo>
                  <a:lnTo>
                    <a:pt x="158" y="4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91" name="Freeform 711"/>
            <p:cNvSpPr>
              <a:spLocks/>
            </p:cNvSpPr>
            <p:nvPr/>
          </p:nvSpPr>
          <p:spPr bwMode="auto">
            <a:xfrm>
              <a:off x="3158" y="2949"/>
              <a:ext cx="116" cy="117"/>
            </a:xfrm>
            <a:custGeom>
              <a:avLst/>
              <a:gdLst>
                <a:gd name="T0" fmla="*/ 116 w 116"/>
                <a:gd name="T1" fmla="*/ 5 h 117"/>
                <a:gd name="T2" fmla="*/ 111 w 116"/>
                <a:gd name="T3" fmla="*/ 0 h 117"/>
                <a:gd name="T4" fmla="*/ 0 w 116"/>
                <a:gd name="T5" fmla="*/ 114 h 117"/>
                <a:gd name="T6" fmla="*/ 5 w 116"/>
                <a:gd name="T7" fmla="*/ 117 h 117"/>
                <a:gd name="T8" fmla="*/ 116 w 116"/>
                <a:gd name="T9" fmla="*/ 5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" h="117">
                  <a:moveTo>
                    <a:pt x="116" y="5"/>
                  </a:moveTo>
                  <a:lnTo>
                    <a:pt x="111" y="0"/>
                  </a:lnTo>
                  <a:lnTo>
                    <a:pt x="0" y="114"/>
                  </a:lnTo>
                  <a:lnTo>
                    <a:pt x="5" y="117"/>
                  </a:lnTo>
                  <a:lnTo>
                    <a:pt x="116" y="5"/>
                  </a:lnTo>
                  <a:close/>
                </a:path>
              </a:pathLst>
            </a:custGeom>
            <a:solidFill>
              <a:srgbClr val="FFF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92" name="Freeform 712"/>
            <p:cNvSpPr>
              <a:spLocks/>
            </p:cNvSpPr>
            <p:nvPr/>
          </p:nvSpPr>
          <p:spPr bwMode="auto">
            <a:xfrm>
              <a:off x="3243" y="3115"/>
              <a:ext cx="161" cy="26"/>
            </a:xfrm>
            <a:custGeom>
              <a:avLst/>
              <a:gdLst>
                <a:gd name="T0" fmla="*/ 161 w 161"/>
                <a:gd name="T1" fmla="*/ 5 h 26"/>
                <a:gd name="T2" fmla="*/ 161 w 161"/>
                <a:gd name="T3" fmla="*/ 0 h 26"/>
                <a:gd name="T4" fmla="*/ 0 w 161"/>
                <a:gd name="T5" fmla="*/ 22 h 26"/>
                <a:gd name="T6" fmla="*/ 3 w 161"/>
                <a:gd name="T7" fmla="*/ 26 h 26"/>
                <a:gd name="T8" fmla="*/ 161 w 161"/>
                <a:gd name="T9" fmla="*/ 5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" h="26">
                  <a:moveTo>
                    <a:pt x="161" y="5"/>
                  </a:moveTo>
                  <a:lnTo>
                    <a:pt x="161" y="0"/>
                  </a:lnTo>
                  <a:lnTo>
                    <a:pt x="0" y="22"/>
                  </a:lnTo>
                  <a:lnTo>
                    <a:pt x="3" y="26"/>
                  </a:lnTo>
                  <a:lnTo>
                    <a:pt x="161" y="5"/>
                  </a:lnTo>
                  <a:close/>
                </a:path>
              </a:pathLst>
            </a:custGeom>
            <a:solidFill>
              <a:srgbClr val="FFF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93" name="Freeform 713"/>
            <p:cNvSpPr>
              <a:spLocks/>
            </p:cNvSpPr>
            <p:nvPr/>
          </p:nvSpPr>
          <p:spPr bwMode="auto">
            <a:xfrm>
              <a:off x="3236" y="3215"/>
              <a:ext cx="159" cy="35"/>
            </a:xfrm>
            <a:custGeom>
              <a:avLst/>
              <a:gdLst>
                <a:gd name="T0" fmla="*/ 156 w 159"/>
                <a:gd name="T1" fmla="*/ 35 h 35"/>
                <a:gd name="T2" fmla="*/ 159 w 159"/>
                <a:gd name="T3" fmla="*/ 31 h 35"/>
                <a:gd name="T4" fmla="*/ 0 w 159"/>
                <a:gd name="T5" fmla="*/ 0 h 35"/>
                <a:gd name="T6" fmla="*/ 0 w 159"/>
                <a:gd name="T7" fmla="*/ 4 h 35"/>
                <a:gd name="T8" fmla="*/ 156 w 159"/>
                <a:gd name="T9" fmla="*/ 35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35">
                  <a:moveTo>
                    <a:pt x="156" y="35"/>
                  </a:moveTo>
                  <a:lnTo>
                    <a:pt x="159" y="31"/>
                  </a:lnTo>
                  <a:lnTo>
                    <a:pt x="0" y="0"/>
                  </a:lnTo>
                  <a:lnTo>
                    <a:pt x="0" y="4"/>
                  </a:lnTo>
                  <a:lnTo>
                    <a:pt x="156" y="35"/>
                  </a:lnTo>
                  <a:close/>
                </a:path>
              </a:pathLst>
            </a:custGeom>
            <a:solidFill>
              <a:srgbClr val="FFF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94" name="Freeform 714"/>
            <p:cNvSpPr>
              <a:spLocks/>
            </p:cNvSpPr>
            <p:nvPr/>
          </p:nvSpPr>
          <p:spPr bwMode="auto">
            <a:xfrm>
              <a:off x="3080" y="2883"/>
              <a:ext cx="9" cy="152"/>
            </a:xfrm>
            <a:custGeom>
              <a:avLst/>
              <a:gdLst>
                <a:gd name="T0" fmla="*/ 9 w 9"/>
                <a:gd name="T1" fmla="*/ 152 h 152"/>
                <a:gd name="T2" fmla="*/ 2 w 9"/>
                <a:gd name="T3" fmla="*/ 152 h 152"/>
                <a:gd name="T4" fmla="*/ 0 w 9"/>
                <a:gd name="T5" fmla="*/ 0 h 152"/>
                <a:gd name="T6" fmla="*/ 5 w 9"/>
                <a:gd name="T7" fmla="*/ 0 h 152"/>
                <a:gd name="T8" fmla="*/ 9 w 9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52">
                  <a:moveTo>
                    <a:pt x="9" y="152"/>
                  </a:moveTo>
                  <a:lnTo>
                    <a:pt x="2" y="152"/>
                  </a:lnTo>
                  <a:lnTo>
                    <a:pt x="0" y="0"/>
                  </a:lnTo>
                  <a:lnTo>
                    <a:pt x="5" y="0"/>
                  </a:lnTo>
                  <a:lnTo>
                    <a:pt x="9" y="152"/>
                  </a:lnTo>
                  <a:close/>
                </a:path>
              </a:pathLst>
            </a:custGeom>
            <a:solidFill>
              <a:srgbClr val="FFF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96" name="Rectangle 166"/>
          <p:cNvSpPr>
            <a:spLocks noChangeArrowheads="1"/>
          </p:cNvSpPr>
          <p:nvPr/>
        </p:nvSpPr>
        <p:spPr bwMode="auto">
          <a:xfrm>
            <a:off x="4778375" y="3600452"/>
            <a:ext cx="203200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uz-Cyrl-UZ" altLang="ru-RU" sz="1100" dirty="0"/>
              <a:t>Сиёсат коррупцияга қарши тизимнинг саккизта асосий элементини</a:t>
            </a:r>
            <a:r>
              <a:rPr lang="en-US" altLang="ru-RU" sz="1100" dirty="0"/>
              <a:t>,</a:t>
            </a:r>
            <a:r>
              <a:rPr lang="uz-Cyrl-UZ" altLang="ru-RU" sz="1100" dirty="0"/>
              <a:t> шунингдек уларнинг тавсифини ўз ичига олади</a:t>
            </a:r>
            <a:r>
              <a:rPr lang="en-US" altLang="ru-RU" sz="1100" dirty="0"/>
              <a:t>.</a:t>
            </a:r>
            <a:endParaRPr lang="ru-RU" altLang="ru-RU" sz="1100" dirty="0"/>
          </a:p>
        </p:txBody>
      </p:sp>
    </p:spTree>
    <p:extLst>
      <p:ext uri="{BB962C8B-B14F-4D97-AF65-F5344CB8AC3E}">
        <p14:creationId xmlns:p14="http://schemas.microsoft.com/office/powerpoint/2010/main" val="34385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94860549"/>
              </p:ext>
            </p:extLst>
          </p:nvPr>
        </p:nvGraphicFramePr>
        <p:xfrm>
          <a:off x="1237129" y="0"/>
          <a:ext cx="9520518" cy="1093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33151989"/>
              </p:ext>
            </p:extLst>
          </p:nvPr>
        </p:nvGraphicFramePr>
        <p:xfrm>
          <a:off x="322730" y="1189824"/>
          <a:ext cx="11542438" cy="5365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5416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0AjxdFXxeUmG9I6UH7nMm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2HapQ4fHnECGCD548ko6T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wU7b41O2v0ujqGJIVOv58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3qJ3PUE3cESexC3YnTO3y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FZdQklUSwdF2IHFNHF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_fvOgAAV0qHV4L8QNTyF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oZV9cOx49Eq0MntEuKbiX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Xb9jOa3WrUCeMep8IjGKd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Ew1vNUeHUG8_wZBVUvBd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4_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2181</TotalTime>
  <Words>1048</Words>
  <Application>Microsoft Office PowerPoint</Application>
  <PresentationFormat>Произвольный</PresentationFormat>
  <Paragraphs>154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4_Template PresentationGo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Манфаатлар тўқнашувининг кўринишлари</vt:lpstr>
      <vt:lpstr>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268</cp:revision>
  <dcterms:created xsi:type="dcterms:W3CDTF">2019-02-20T09:41:23Z</dcterms:created>
  <dcterms:modified xsi:type="dcterms:W3CDTF">2022-07-05T10:16:31Z</dcterms:modified>
</cp:coreProperties>
</file>